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p:regular r:id="rId34"/>
      <p:bold r:id="rId35"/>
      <p:italic r:id="rId36"/>
      <p:boldItalic r:id="rId37"/>
    </p:embeddedFont>
    <p:embeddedFont>
      <p:font typeface="Raleway ExtraBold"/>
      <p:bold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bold.fntdata"/><Relationship Id="rId12" Type="http://schemas.openxmlformats.org/officeDocument/2006/relationships/slide" Target="slides/slide7.xml"/><Relationship Id="rId34" Type="http://schemas.openxmlformats.org/officeDocument/2006/relationships/font" Target="fonts/Raleway-regular.fntdata"/><Relationship Id="rId15" Type="http://schemas.openxmlformats.org/officeDocument/2006/relationships/slide" Target="slides/slide10.xml"/><Relationship Id="rId37" Type="http://schemas.openxmlformats.org/officeDocument/2006/relationships/font" Target="fonts/Raleway-boldItalic.fntdata"/><Relationship Id="rId14" Type="http://schemas.openxmlformats.org/officeDocument/2006/relationships/slide" Target="slides/slide9.xml"/><Relationship Id="rId36" Type="http://schemas.openxmlformats.org/officeDocument/2006/relationships/font" Target="fonts/Raleway-italic.fntdata"/><Relationship Id="rId17" Type="http://schemas.openxmlformats.org/officeDocument/2006/relationships/slide" Target="slides/slide12.xml"/><Relationship Id="rId39" Type="http://schemas.openxmlformats.org/officeDocument/2006/relationships/font" Target="fonts/RalewayExtraBold-boldItalic.fntdata"/><Relationship Id="rId16" Type="http://schemas.openxmlformats.org/officeDocument/2006/relationships/slide" Target="slides/slide11.xml"/><Relationship Id="rId38" Type="http://schemas.openxmlformats.org/officeDocument/2006/relationships/font" Target="fonts/RalewayExtraBo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otebooks.ai/santiagobasulto/radar-chart-data-science-vs-data-analysis-ad638c75"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let’s get started!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Welcome to our Data Analysis with Python tutorial.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My name is Santiago, and I'm an instructor at RMOTR.com, an online Data Science academy.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This tutorial is the result of a joint effort by RMOTR and freecodecamp and it's totally free. It includes Slides, Jupyter Notebooks and coding exercises.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6fe1465eda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fe1465eda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the final objective of Data Analysis. We need to provide evidence of our findings, create readable reports and dashboards, and aid other departments with the information we’ve gathered. Multiple actors will use your analysis: marketing, sales, accounting, executives, etc. They might need to see different “views” of the same information. They might all need different reports or level of detail.</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6fe1465eda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fe1465eda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tools are available today for Data Analysis?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700029406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00029406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broken this down into 2 main categories: “auto managed tools” are closed products. Tools that you can buy and start using right out of the box. Excel is a good example. Tableau and Looker are probably the most popular ones for Data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other extreme, we have what we call “programming languages”, or we could call them “open tools”. These are not sold by any individual vendor, but they’re a combination of languages, open source libraries and products. Python, R and Julia are the most popular ones in this category.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explore the advantages and disadvantages of them.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00029406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00029406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advantage of closed tools like Tableau or Excel is that they’re generally easy to learn. There’s a company writing documentation, providing support and driving the creation of the product. The biggest disadvantage is that the scope of the tool is limited, you can’t cross the boundaries of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contrast, using Python and the universe of PyData tools, gives you amazing </a:t>
            </a:r>
            <a:r>
              <a:rPr lang="en"/>
              <a:t>flexibility</a:t>
            </a:r>
            <a:r>
              <a:rPr lang="en"/>
              <a:t>. Do you need to read data from a closed API using secret key authentication? You can do it. Do you need to consume data directly from AWS Kinesis? You can do it. A programming language is the most powerful tool you can learn. Another important advantage is the general scope of a programming language. What happens if Tableau, for example, goes out of business? Or if you just get bored from it and feel like your career is stuck? Learning how to process data using a programming language gives you freedom.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main disadvantage of a programming language is that it’s not as simple to learn as with a tool. You need to learn the basics of coding first, and it takes time.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700029406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00029406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we choosing Python to do Data Analysis?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700029406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00029406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is the best programming language to learn to code. It’s simple, intuitive and readable. </a:t>
            </a:r>
            <a:r>
              <a:rPr lang="en"/>
              <a:t>It includes thousands of libraries to do virtually anything, from cryptography to IoT.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Python is free and open source. That means that there are thousands of eyes, very smart people seeing the internals of the language and the libraries. From Google to Bank of America, major institutions rely on Python everyday, which means that it’s very hard for it just to go away.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Python has a great open source spirit. The community is amazing. The documentation is exhaustive and there are a lot of free tutorials around. Check out for conferences in your area, it’s very likely that there’s a local group of python developers in your city.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700029406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00029406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couldn’t be talking about Data Analysis without mentioning R. R is also a great programming language. We prefer Python because it’s easier to get started, and more “general” in the libraries and tools it includes. R has an huge library of statistical functions, and if you’re in a highly technical discipline, you should check it out.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00029406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00029406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quickly review the Data Analysis process.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700029406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00029406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process starts by getting the data. Where is your data coming from? Usually, it’s in your own database. But it could also come from files stored in different formats or web APIs.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we’ve collected the data we’ll need to clean it. If the source of the data is your own database, then it’s probably already in shape. If you’re using more extreme sources, like web scraping, then the process will be more tedious.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our data cleaned</a:t>
            </a:r>
            <a:r>
              <a:rPr lang="en"/>
              <a:t>, we’ll </a:t>
            </a:r>
            <a:r>
              <a:rPr lang="en"/>
              <a:t>now </a:t>
            </a:r>
            <a:r>
              <a:rPr lang="en"/>
              <a:t>need to rearrange and reshape the data for better analysis. Transforming fields, merging tables, combining data from multiple sources, etc.</a:t>
            </a:r>
            <a:r>
              <a:rPr lang="en"/>
              <a:t> The objective of this process is to get the data ready for the next step.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process of analysis involves extracting patterns from the data that is now clean and in shape. Capturing trends or anomalies. Statistical analysis will be fundamental in this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it’s time to do something with that analysis. If this was a Data Science project, we could be ready to implement Machine Learning models. If we focus strictly on Data Analysis, we’ll probably need to build reports, communicate our results and support decision making.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 me finish by saying that, in real life, this process isn’t so linear. We’re usually jumping back and forth between the steps, and it looks more like a cycle than a straight line.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700029406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00029406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difference between Data Analysis and Data Science?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70d1ccef0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0d1ccef0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I told you before, I’m an instructor at RMOTR. If you want to learn more about Python and Data Science, check us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 me tell you a little bit more about RMOTR: we're an online hands-on Data Science academy. We specialize in Data Science, including Data Analysis, Programming and Machine Learning. We have a complete course catalog, and we’re adding more content every month.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you’re interested in learning Data Science or Data Analysis, check us out!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700029406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00029406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boundaries between Data Analysis and Data Science are not very clear. The main differences are that Data Scientists usually have more programming and math skills. They can then apply these skills in Machine Learning and ETL processes.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Analysts, on the other hand, have better communication skills, creating better reports, with stronger storytelling abilities.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u="sng">
                <a:solidFill>
                  <a:schemeClr val="hlink"/>
                </a:solidFill>
                <a:hlinkClick r:id="rId2"/>
              </a:rPr>
              <a:t>https://notebooks.ai/santiagobasulto/radar-chart-data-science-vs-data-analysis-ad638c75</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70d1ccef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0d1ccef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explore the Python and </a:t>
            </a:r>
            <a:r>
              <a:rPr lang="en"/>
              <a:t>PyData ecosystem. All the tools and libraries that we’ll be using.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70d1ccef0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0d1ccef0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important libraries we’ll be using are Pandas for Data Analysis, and Matplotlib and Seaborn for visualizations. But the ecosystem is large, and there are many useful libraries for specific use cases.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70d1ccef0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0d1ccef0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Python Data Analysts think?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70d1ccef0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0d1ccef0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If you’re coming from a traditional Data Analysis place using tools like Excel and tableau, you’re probably used to have a constant visual reference of your data. All the tools are “point and click”. This works great for small amount of data, but it’s less useful when the amount of records grow. It’s just impossible for humans to visually reference too much data, and the processing gets incredibly slow.</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70d1ccef0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0d1ccef0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contrast, when we work with Python, we don’t have a constant visual </a:t>
            </a:r>
            <a:r>
              <a:rPr lang="en"/>
              <a:t>reference</a:t>
            </a:r>
            <a:r>
              <a:rPr lang="en"/>
              <a:t> of the data we’re working with. We know it’s there, we know how it looks like, we know the main statistical properties of it, but we’re not constantly looking at it. This allows us to work with millions of records </a:t>
            </a:r>
            <a:r>
              <a:rPr lang="en"/>
              <a:t>incredibly</a:t>
            </a:r>
            <a:r>
              <a:rPr lang="en"/>
              <a:t> fast. This also means you can move your Data Analysis processes to other computers, for example in the cloud, without much overhead.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70d1ccef0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0d1ccef0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finally, why would you like to add Python to your Data Analysis skills.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Aside from the advantages of freedom and power, there’s an important reason: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0d1ccef0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0d1ccef0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a:t>
            </a:r>
            <a:r>
              <a:rPr lang="en">
                <a:solidFill>
                  <a:schemeClr val="dk1"/>
                </a:solidFill>
              </a:rPr>
              <a:t>ccording to PayScale, Data Analysts that know Python and SQL are better paid than the ones that don’t know how to use programming tools.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71124c4b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1124c4b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that’s it! Let’s get started! In our following section, we’ll show you a Real World example of Data Analysis with Python. We want you to see, right away, what you’ll be able to do AFTER this tutorial.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7ee7f56aa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ee7f56aa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part of this joint effort between freecodecamp and RMOTR, you can get a 10% discount in your first month by using the following discount coupon.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732f8f14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32f8f14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quickly review the contents of this tutorial. In the description of this video, we’ve included direct links to each section, so you can jump between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first section, and we’re going to discuss what is Data Analysis. We’ll also talk about Data Analysis *with Python* and why programming tools like Python, SQL and Pandas are important.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following section, we’ll show you a real example of Data Analysis using Python, so you can see the power of it. We’ll not “explain” the tools in detail, it’s just a quick demonstration for you to understand what this tutorial is about. The following sections will be the ones explaining each tool in detail.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two more sections that I want to specially point out. The first one is Section no 3, “Jupyter tutorial”. This is not mandatory, you can skip it if you already know how to use Jupyter Notebooks.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also the last section, Python in under 10 minutes. This is just a recap of Python if you’re coming from other languages. You might want to take this FIRST if that’s the case. Again, you can use the links in the video description to jump straight to 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712de857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12de857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now let’s define, “What is Data Analysis”?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6fe1465eda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fe1465eda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think the Wikipedia article summarizes perfectly: [read definition]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analyze this definition piece by piece.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6fe1465eda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fe1465eda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part of the process of Data Analysis is usually tedious, it starts by gathering the data, cleaning it and transforming it for further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where Python and the PyData tools excel. We’re going to be using Pandas to read, clean and transform our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6fe1465ed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fe1465ed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 data means adapting real life scenarios to information systems. Using inferential statistics to see if any patterns or models arise. For this, we’re going to be using the statistical analysis features of Pandas and visualizations from Matplotlib and Seaborn.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6fe1465eda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fe1465ed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we’ve process the data and modeled it, we’ll try to drive conclusions from it. Find interesting patterns or anomalies that might arise. The word “information” is key. We’re transforming Data into Information. Our data might be a huge list of all the purchases made in Walmart in the last year. The information will be something like: “pop-tarts sell better on Tuesdays”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hyperlink" Target="https://en.wikipedia.org/wiki/Data_analysi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12.png"/><Relationship Id="rId9"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8.png"/><Relationship Id="rId9"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19.png"/><Relationship Id="rId8"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4.png"/><Relationship Id="rId5"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hyperlink" Target="https://pandas.pydata.org/" TargetMode="External"/><Relationship Id="rId11" Type="http://schemas.openxmlformats.org/officeDocument/2006/relationships/hyperlink" Target="http://scikit-learn.org/stable/" TargetMode="External"/><Relationship Id="rId10" Type="http://schemas.openxmlformats.org/officeDocument/2006/relationships/hyperlink" Target="http://scikit-learn.org/stable/" TargetMode="External"/><Relationship Id="rId12" Type="http://schemas.openxmlformats.org/officeDocument/2006/relationships/image" Target="../media/image5.png"/><Relationship Id="rId9" Type="http://schemas.openxmlformats.org/officeDocument/2006/relationships/hyperlink" Target="https://scipy.org/" TargetMode="External"/><Relationship Id="rId5" Type="http://schemas.openxmlformats.org/officeDocument/2006/relationships/hyperlink" Target="https://matplotlib.org/" TargetMode="External"/><Relationship Id="rId6" Type="http://schemas.openxmlformats.org/officeDocument/2006/relationships/hyperlink" Target="https://numpy.org/" TargetMode="External"/><Relationship Id="rId7" Type="http://schemas.openxmlformats.org/officeDocument/2006/relationships/hyperlink" Target="https://seaborn.pydata.org/" TargetMode="External"/><Relationship Id="rId8" Type="http://schemas.openxmlformats.org/officeDocument/2006/relationships/hyperlink" Target="https://www.statsmodels.org/stable/index.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7.gif"/><Relationship Id="rId5"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30.gif"/><Relationship Id="rId5"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hyperlink" Target="https://notebooks.ai/rmotr-curriculum/freecodecamp-pandas-real-life-example" TargetMode="External"/><Relationship Id="rId10" Type="http://schemas.openxmlformats.org/officeDocument/2006/relationships/image" Target="../media/image4.png"/><Relationship Id="rId9" Type="http://schemas.openxmlformats.org/officeDocument/2006/relationships/hyperlink" Target="https://notebooks.ai/rmotr-curriculum/python-under-10-minutes-15addcb2" TargetMode="External"/><Relationship Id="rId5" Type="http://schemas.openxmlformats.org/officeDocument/2006/relationships/hyperlink" Target="https://notebooks.ai/rmotr-curriculum/interactive-jupyterlab-tutorial-ac5fa63f/lab" TargetMode="External"/><Relationship Id="rId6" Type="http://schemas.openxmlformats.org/officeDocument/2006/relationships/hyperlink" Target="https://notebooks.ai/rmotr-curriculum/freecodecamp-intro-to-numpy-6c285b74" TargetMode="External"/><Relationship Id="rId7" Type="http://schemas.openxmlformats.org/officeDocument/2006/relationships/hyperlink" Target="https://notebooks.ai/rmotr-curriculum/freecodecamp-intro-to-pandas-902ae59b" TargetMode="External"/><Relationship Id="rId8" Type="http://schemas.openxmlformats.org/officeDocument/2006/relationships/hyperlink" Target="https://notebooks.ai/rmotr-curriculum/data-cleaning-rmotr-freecodecam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hyperlink" Target="https://en.wikipedia.org/wiki/Data_analysis" TargetMode="External"/><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hyperlink" Target="https://en.wikipedia.org/wiki/Data_analysis" TargetMode="External"/><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hyperlink" Target="https://en.wikipedia.org/wiki/Data_analysi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hyperlink" Target="https://en.wikipedia.org/wiki/Data_analysi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8" cy="5143500"/>
          </a:xfrm>
          <a:prstGeom prst="rect">
            <a:avLst/>
          </a:prstGeom>
          <a:noFill/>
          <a:ln>
            <a:noFill/>
          </a:ln>
        </p:spPr>
      </p:pic>
      <p:sp>
        <p:nvSpPr>
          <p:cNvPr id="55" name="Google Shape;55;p13"/>
          <p:cNvSpPr txBox="1"/>
          <p:nvPr>
            <p:ph type="ctrTitle"/>
          </p:nvPr>
        </p:nvSpPr>
        <p:spPr>
          <a:xfrm>
            <a:off x="2110275" y="1316475"/>
            <a:ext cx="4923600" cy="166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Data Analysis</a:t>
            </a:r>
            <a:endParaRPr>
              <a:solidFill>
                <a:srgbClr val="FFFFFF"/>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with Python</a:t>
            </a:r>
            <a:endParaRPr>
              <a:solidFill>
                <a:srgbClr val="FFFFFF"/>
              </a:solidFill>
              <a:latin typeface="Raleway ExtraBold"/>
              <a:ea typeface="Raleway ExtraBold"/>
              <a:cs typeface="Raleway ExtraBold"/>
              <a:sym typeface="Raleway ExtraBold"/>
            </a:endParaRPr>
          </a:p>
        </p:txBody>
      </p:sp>
      <p:sp>
        <p:nvSpPr>
          <p:cNvPr id="56" name="Google Shape;56;p13"/>
          <p:cNvSpPr txBox="1"/>
          <p:nvPr>
            <p:ph idx="1" type="subTitle"/>
          </p:nvPr>
        </p:nvSpPr>
        <p:spPr>
          <a:xfrm>
            <a:off x="2628625" y="3017525"/>
            <a:ext cx="3886800" cy="60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6D9EEB"/>
                </a:solidFill>
              </a:rPr>
              <a:t>Full tutorial for beginners</a:t>
            </a:r>
            <a:endParaRPr sz="2500">
              <a:solidFill>
                <a:srgbClr val="6D9EEB"/>
              </a:solidFill>
            </a:endParaRPr>
          </a:p>
        </p:txBody>
      </p:sp>
      <p:pic>
        <p:nvPicPr>
          <p:cNvPr id="57" name="Google Shape;57;p13"/>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58" name="Google Shape;58;p13"/>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59" name="Google Shape;59;p13"/>
          <p:cNvPicPr preferRelativeResize="0"/>
          <p:nvPr/>
        </p:nvPicPr>
        <p:blipFill>
          <a:blip r:embed="rId6">
            <a:alphaModFix/>
          </a:blip>
          <a:stretch>
            <a:fillRect/>
          </a:stretch>
        </p:blipFill>
        <p:spPr>
          <a:xfrm>
            <a:off x="7611425" y="3927650"/>
            <a:ext cx="152400" cy="15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2"/>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36" name="Google Shape;136;p22"/>
          <p:cNvPicPr preferRelativeResize="0"/>
          <p:nvPr/>
        </p:nvPicPr>
        <p:blipFill>
          <a:blip r:embed="rId4">
            <a:alphaModFix/>
          </a:blip>
          <a:stretch>
            <a:fillRect/>
          </a:stretch>
        </p:blipFill>
        <p:spPr>
          <a:xfrm>
            <a:off x="8229873" y="4668599"/>
            <a:ext cx="602425" cy="195550"/>
          </a:xfrm>
          <a:prstGeom prst="rect">
            <a:avLst/>
          </a:prstGeom>
          <a:noFill/>
          <a:ln>
            <a:noFill/>
          </a:ln>
        </p:spPr>
      </p:pic>
      <p:pic>
        <p:nvPicPr>
          <p:cNvPr id="137" name="Google Shape;137;p22"/>
          <p:cNvPicPr preferRelativeResize="0"/>
          <p:nvPr/>
        </p:nvPicPr>
        <p:blipFill>
          <a:blip r:embed="rId5">
            <a:alphaModFix/>
          </a:blip>
          <a:stretch>
            <a:fillRect/>
          </a:stretch>
        </p:blipFill>
        <p:spPr>
          <a:xfrm rot="10800000">
            <a:off x="757037" y="3986687"/>
            <a:ext cx="105088" cy="105088"/>
          </a:xfrm>
          <a:prstGeom prst="rect">
            <a:avLst/>
          </a:prstGeom>
          <a:noFill/>
          <a:ln>
            <a:noFill/>
          </a:ln>
        </p:spPr>
      </p:pic>
      <p:pic>
        <p:nvPicPr>
          <p:cNvPr id="138" name="Google Shape;138;p22"/>
          <p:cNvPicPr preferRelativeResize="0"/>
          <p:nvPr/>
        </p:nvPicPr>
        <p:blipFill>
          <a:blip r:embed="rId6">
            <a:alphaModFix/>
          </a:blip>
          <a:stretch>
            <a:fillRect/>
          </a:stretch>
        </p:blipFill>
        <p:spPr>
          <a:xfrm flipH="1" rot="10800000">
            <a:off x="6111974" y="547251"/>
            <a:ext cx="204025" cy="204025"/>
          </a:xfrm>
          <a:prstGeom prst="rect">
            <a:avLst/>
          </a:prstGeom>
          <a:noFill/>
          <a:ln>
            <a:noFill/>
          </a:ln>
        </p:spPr>
      </p:pic>
      <p:sp>
        <p:nvSpPr>
          <p:cNvPr id="139" name="Google Shape;139;p22"/>
          <p:cNvSpPr txBox="1"/>
          <p:nvPr>
            <p:ph idx="1" type="body"/>
          </p:nvPr>
        </p:nvSpPr>
        <p:spPr>
          <a:xfrm>
            <a:off x="311700" y="1152475"/>
            <a:ext cx="83727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 inspecting, cleansing, transforming and modeling data with the goal of discovering useful information, </a:t>
            </a:r>
            <a:r>
              <a:rPr b="1" i="1" lang="en">
                <a:solidFill>
                  <a:srgbClr val="4B68F1"/>
                </a:solidFill>
              </a:rPr>
              <a:t>informing conclusion and supporting decision-making</a:t>
            </a:r>
            <a:r>
              <a:rPr i="1" lang="en"/>
              <a:t>.</a:t>
            </a:r>
            <a:endParaRPr i="1"/>
          </a:p>
          <a:p>
            <a:pPr indent="0" lvl="0" marL="0" rtl="0" algn="r">
              <a:spcBef>
                <a:spcPts val="1600"/>
              </a:spcBef>
              <a:spcAft>
                <a:spcPts val="1600"/>
              </a:spcAft>
              <a:buNone/>
            </a:pPr>
            <a:r>
              <a:rPr lang="en" u="sng">
                <a:solidFill>
                  <a:schemeClr val="hlink"/>
                </a:solidFill>
                <a:hlinkClick r:id="rId7"/>
              </a:rPr>
              <a:t>Definition by Wikipedia</a:t>
            </a:r>
            <a:r>
              <a:rPr lang="en"/>
              <a:t>.</a:t>
            </a:r>
            <a:endParaRPr/>
          </a:p>
        </p:txBody>
      </p:sp>
      <p:sp>
        <p:nvSpPr>
          <p:cNvPr id="140" name="Google Shape;140;p22"/>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3"/>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146" name="Google Shape;146;p23"/>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147" name="Google Shape;147;p23"/>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148" name="Google Shape;148;p23"/>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149" name="Google Shape;149;p2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Data Analysis</a:t>
            </a:r>
            <a:r>
              <a:rPr lang="en">
                <a:solidFill>
                  <a:srgbClr val="FFFFFF"/>
                </a:solidFill>
                <a:latin typeface="Raleway ExtraBold"/>
                <a:ea typeface="Raleway ExtraBold"/>
                <a:cs typeface="Raleway ExtraBold"/>
                <a:sym typeface="Raleway ExtraBold"/>
              </a:rPr>
              <a:t> </a:t>
            </a:r>
            <a:r>
              <a:rPr lang="en">
                <a:solidFill>
                  <a:srgbClr val="FFFFFF"/>
                </a:solidFill>
                <a:latin typeface="Raleway ExtraBold"/>
                <a:ea typeface="Raleway ExtraBold"/>
                <a:cs typeface="Raleway ExtraBold"/>
                <a:sym typeface="Raleway ExtraBold"/>
              </a:rPr>
              <a:t>Tools</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nvSpPr>
        <p:spPr>
          <a:xfrm>
            <a:off x="609800" y="455075"/>
            <a:ext cx="34626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Auto-managed closed tools</a:t>
            </a:r>
            <a:endParaRPr sz="1800">
              <a:solidFill>
                <a:srgbClr val="4B68F1"/>
              </a:solidFill>
              <a:latin typeface="Raleway ExtraBold"/>
              <a:ea typeface="Raleway ExtraBold"/>
              <a:cs typeface="Raleway ExtraBold"/>
              <a:sym typeface="Raleway ExtraBold"/>
            </a:endParaRPr>
          </a:p>
        </p:txBody>
      </p:sp>
      <p:sp>
        <p:nvSpPr>
          <p:cNvPr id="155" name="Google Shape;155;p24"/>
          <p:cNvSpPr txBox="1"/>
          <p:nvPr/>
        </p:nvSpPr>
        <p:spPr>
          <a:xfrm>
            <a:off x="5028225" y="455075"/>
            <a:ext cx="34170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Programming Languages</a:t>
            </a:r>
            <a:endParaRPr sz="1800">
              <a:solidFill>
                <a:srgbClr val="4B68F1"/>
              </a:solidFill>
              <a:latin typeface="Raleway ExtraBold"/>
              <a:ea typeface="Raleway ExtraBold"/>
              <a:cs typeface="Raleway ExtraBold"/>
              <a:sym typeface="Raleway ExtraBold"/>
            </a:endParaRPr>
          </a:p>
        </p:txBody>
      </p:sp>
      <p:pic>
        <p:nvPicPr>
          <p:cNvPr id="156" name="Google Shape;156;p24"/>
          <p:cNvPicPr preferRelativeResize="0"/>
          <p:nvPr/>
        </p:nvPicPr>
        <p:blipFill>
          <a:blip r:embed="rId3">
            <a:alphaModFix/>
          </a:blip>
          <a:stretch>
            <a:fillRect/>
          </a:stretch>
        </p:blipFill>
        <p:spPr>
          <a:xfrm>
            <a:off x="954300" y="1886688"/>
            <a:ext cx="2516976" cy="644585"/>
          </a:xfrm>
          <a:prstGeom prst="rect">
            <a:avLst/>
          </a:prstGeom>
          <a:noFill/>
          <a:ln>
            <a:noFill/>
          </a:ln>
        </p:spPr>
      </p:pic>
      <p:pic>
        <p:nvPicPr>
          <p:cNvPr id="157" name="Google Shape;157;p24"/>
          <p:cNvPicPr preferRelativeResize="0"/>
          <p:nvPr/>
        </p:nvPicPr>
        <p:blipFill rotWithShape="1">
          <a:blip r:embed="rId4">
            <a:alphaModFix/>
          </a:blip>
          <a:srcRect b="9330" l="0" r="0" t="40179"/>
          <a:stretch/>
        </p:blipFill>
        <p:spPr>
          <a:xfrm>
            <a:off x="1312523" y="1242712"/>
            <a:ext cx="1754933" cy="500725"/>
          </a:xfrm>
          <a:prstGeom prst="rect">
            <a:avLst/>
          </a:prstGeom>
          <a:noFill/>
          <a:ln>
            <a:noFill/>
          </a:ln>
        </p:spPr>
      </p:pic>
      <p:pic>
        <p:nvPicPr>
          <p:cNvPr id="158" name="Google Shape;158;p24"/>
          <p:cNvPicPr preferRelativeResize="0"/>
          <p:nvPr/>
        </p:nvPicPr>
        <p:blipFill>
          <a:blip r:embed="rId5">
            <a:alphaModFix/>
          </a:blip>
          <a:stretch>
            <a:fillRect/>
          </a:stretch>
        </p:blipFill>
        <p:spPr>
          <a:xfrm>
            <a:off x="1525857" y="2678807"/>
            <a:ext cx="1328268" cy="574511"/>
          </a:xfrm>
          <a:prstGeom prst="rect">
            <a:avLst/>
          </a:prstGeom>
          <a:noFill/>
          <a:ln>
            <a:noFill/>
          </a:ln>
        </p:spPr>
      </p:pic>
      <p:pic>
        <p:nvPicPr>
          <p:cNvPr id="159" name="Google Shape;159;p24"/>
          <p:cNvPicPr preferRelativeResize="0"/>
          <p:nvPr/>
        </p:nvPicPr>
        <p:blipFill rotWithShape="1">
          <a:blip r:embed="rId6">
            <a:alphaModFix/>
          </a:blip>
          <a:srcRect b="41096" l="36816" r="35723" t="0"/>
          <a:stretch/>
        </p:blipFill>
        <p:spPr>
          <a:xfrm>
            <a:off x="1073183" y="3427886"/>
            <a:ext cx="557020" cy="597401"/>
          </a:xfrm>
          <a:prstGeom prst="rect">
            <a:avLst/>
          </a:prstGeom>
          <a:noFill/>
          <a:ln>
            <a:noFill/>
          </a:ln>
        </p:spPr>
      </p:pic>
      <p:pic>
        <p:nvPicPr>
          <p:cNvPr id="160" name="Google Shape;160;p24"/>
          <p:cNvPicPr preferRelativeResize="0"/>
          <p:nvPr/>
        </p:nvPicPr>
        <p:blipFill rotWithShape="1">
          <a:blip r:embed="rId6">
            <a:alphaModFix/>
          </a:blip>
          <a:srcRect b="0" l="12016" r="10505" t="59564"/>
          <a:stretch/>
        </p:blipFill>
        <p:spPr>
          <a:xfrm>
            <a:off x="1590416" y="3546422"/>
            <a:ext cx="1571602" cy="410103"/>
          </a:xfrm>
          <a:prstGeom prst="rect">
            <a:avLst/>
          </a:prstGeom>
          <a:noFill/>
          <a:ln>
            <a:noFill/>
          </a:ln>
        </p:spPr>
      </p:pic>
      <p:cxnSp>
        <p:nvCxnSpPr>
          <p:cNvPr id="161" name="Google Shape;161;p24"/>
          <p:cNvCxnSpPr/>
          <p:nvPr/>
        </p:nvCxnSpPr>
        <p:spPr>
          <a:xfrm>
            <a:off x="4572000" y="1065725"/>
            <a:ext cx="0" cy="3141900"/>
          </a:xfrm>
          <a:prstGeom prst="straightConnector1">
            <a:avLst/>
          </a:prstGeom>
          <a:noFill/>
          <a:ln cap="flat" cmpd="sng" w="9525">
            <a:solidFill>
              <a:schemeClr val="dk2"/>
            </a:solidFill>
            <a:prstDash val="solid"/>
            <a:round/>
            <a:headEnd len="med" w="med" type="none"/>
            <a:tailEnd len="med" w="med" type="none"/>
          </a:ln>
        </p:spPr>
      </p:cxnSp>
      <p:pic>
        <p:nvPicPr>
          <p:cNvPr id="162" name="Google Shape;162;p24"/>
          <p:cNvPicPr preferRelativeResize="0"/>
          <p:nvPr/>
        </p:nvPicPr>
        <p:blipFill>
          <a:blip r:embed="rId7">
            <a:alphaModFix/>
          </a:blip>
          <a:stretch>
            <a:fillRect/>
          </a:stretch>
        </p:blipFill>
        <p:spPr>
          <a:xfrm>
            <a:off x="5226891" y="1227575"/>
            <a:ext cx="2806168" cy="947865"/>
          </a:xfrm>
          <a:prstGeom prst="rect">
            <a:avLst/>
          </a:prstGeom>
          <a:noFill/>
          <a:ln>
            <a:noFill/>
          </a:ln>
        </p:spPr>
      </p:pic>
      <p:pic>
        <p:nvPicPr>
          <p:cNvPr id="163" name="Google Shape;163;p24"/>
          <p:cNvPicPr preferRelativeResize="0"/>
          <p:nvPr/>
        </p:nvPicPr>
        <p:blipFill>
          <a:blip r:embed="rId8">
            <a:alphaModFix/>
          </a:blip>
          <a:stretch>
            <a:fillRect/>
          </a:stretch>
        </p:blipFill>
        <p:spPr>
          <a:xfrm>
            <a:off x="6221403" y="2110847"/>
            <a:ext cx="1083558" cy="839473"/>
          </a:xfrm>
          <a:prstGeom prst="rect">
            <a:avLst/>
          </a:prstGeom>
          <a:noFill/>
          <a:ln>
            <a:noFill/>
          </a:ln>
        </p:spPr>
      </p:pic>
      <p:pic>
        <p:nvPicPr>
          <p:cNvPr descr="julia-logo-color.png" id="164" name="Google Shape;164;p24"/>
          <p:cNvPicPr preferRelativeResize="0"/>
          <p:nvPr/>
        </p:nvPicPr>
        <p:blipFill>
          <a:blip r:embed="rId9">
            <a:alphaModFix/>
          </a:blip>
          <a:stretch>
            <a:fillRect/>
          </a:stretch>
        </p:blipFill>
        <p:spPr>
          <a:xfrm>
            <a:off x="5931687" y="3032925"/>
            <a:ext cx="1589538" cy="993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5"/>
          <p:cNvPicPr preferRelativeResize="0"/>
          <p:nvPr/>
        </p:nvPicPr>
        <p:blipFill>
          <a:blip r:embed="rId3">
            <a:alphaModFix amt="10000"/>
          </a:blip>
          <a:stretch>
            <a:fillRect/>
          </a:stretch>
        </p:blipFill>
        <p:spPr>
          <a:xfrm>
            <a:off x="954300" y="1886688"/>
            <a:ext cx="2516976" cy="644585"/>
          </a:xfrm>
          <a:prstGeom prst="rect">
            <a:avLst/>
          </a:prstGeom>
          <a:noFill/>
          <a:ln>
            <a:noFill/>
          </a:ln>
        </p:spPr>
      </p:pic>
      <p:pic>
        <p:nvPicPr>
          <p:cNvPr id="170" name="Google Shape;170;p25"/>
          <p:cNvPicPr preferRelativeResize="0"/>
          <p:nvPr/>
        </p:nvPicPr>
        <p:blipFill rotWithShape="1">
          <a:blip r:embed="rId4">
            <a:alphaModFix amt="10000"/>
          </a:blip>
          <a:srcRect b="9330" l="0" r="0" t="40179"/>
          <a:stretch/>
        </p:blipFill>
        <p:spPr>
          <a:xfrm>
            <a:off x="1312523" y="1242712"/>
            <a:ext cx="1754933" cy="500725"/>
          </a:xfrm>
          <a:prstGeom prst="rect">
            <a:avLst/>
          </a:prstGeom>
          <a:noFill/>
          <a:ln>
            <a:noFill/>
          </a:ln>
        </p:spPr>
      </p:pic>
      <p:pic>
        <p:nvPicPr>
          <p:cNvPr id="171" name="Google Shape;171;p25"/>
          <p:cNvPicPr preferRelativeResize="0"/>
          <p:nvPr/>
        </p:nvPicPr>
        <p:blipFill>
          <a:blip r:embed="rId5">
            <a:alphaModFix amt="10000"/>
          </a:blip>
          <a:stretch>
            <a:fillRect/>
          </a:stretch>
        </p:blipFill>
        <p:spPr>
          <a:xfrm>
            <a:off x="1525857" y="2678807"/>
            <a:ext cx="1328268" cy="574511"/>
          </a:xfrm>
          <a:prstGeom prst="rect">
            <a:avLst/>
          </a:prstGeom>
          <a:noFill/>
          <a:ln>
            <a:noFill/>
          </a:ln>
        </p:spPr>
      </p:pic>
      <p:pic>
        <p:nvPicPr>
          <p:cNvPr id="172" name="Google Shape;172;p25"/>
          <p:cNvPicPr preferRelativeResize="0"/>
          <p:nvPr/>
        </p:nvPicPr>
        <p:blipFill rotWithShape="1">
          <a:blip r:embed="rId6">
            <a:alphaModFix amt="10000"/>
          </a:blip>
          <a:srcRect b="41096" l="36816" r="35723" t="0"/>
          <a:stretch/>
        </p:blipFill>
        <p:spPr>
          <a:xfrm>
            <a:off x="1073183" y="3427886"/>
            <a:ext cx="557020" cy="597401"/>
          </a:xfrm>
          <a:prstGeom prst="rect">
            <a:avLst/>
          </a:prstGeom>
          <a:noFill/>
          <a:ln>
            <a:noFill/>
          </a:ln>
        </p:spPr>
      </p:pic>
      <p:pic>
        <p:nvPicPr>
          <p:cNvPr id="173" name="Google Shape;173;p25"/>
          <p:cNvPicPr preferRelativeResize="0"/>
          <p:nvPr/>
        </p:nvPicPr>
        <p:blipFill rotWithShape="1">
          <a:blip r:embed="rId6">
            <a:alphaModFix amt="10000"/>
          </a:blip>
          <a:srcRect b="0" l="12016" r="10505" t="59564"/>
          <a:stretch/>
        </p:blipFill>
        <p:spPr>
          <a:xfrm>
            <a:off x="1590416" y="3546422"/>
            <a:ext cx="1571602" cy="410103"/>
          </a:xfrm>
          <a:prstGeom prst="rect">
            <a:avLst/>
          </a:prstGeom>
          <a:noFill/>
          <a:ln>
            <a:noFill/>
          </a:ln>
        </p:spPr>
      </p:pic>
      <p:pic>
        <p:nvPicPr>
          <p:cNvPr id="174" name="Google Shape;174;p25"/>
          <p:cNvPicPr preferRelativeResize="0"/>
          <p:nvPr/>
        </p:nvPicPr>
        <p:blipFill>
          <a:blip r:embed="rId7">
            <a:alphaModFix amt="10000"/>
          </a:blip>
          <a:stretch>
            <a:fillRect/>
          </a:stretch>
        </p:blipFill>
        <p:spPr>
          <a:xfrm>
            <a:off x="5226891" y="1227575"/>
            <a:ext cx="2806168" cy="947865"/>
          </a:xfrm>
          <a:prstGeom prst="rect">
            <a:avLst/>
          </a:prstGeom>
          <a:noFill/>
          <a:ln>
            <a:noFill/>
          </a:ln>
        </p:spPr>
      </p:pic>
      <p:pic>
        <p:nvPicPr>
          <p:cNvPr id="175" name="Google Shape;175;p25"/>
          <p:cNvPicPr preferRelativeResize="0"/>
          <p:nvPr/>
        </p:nvPicPr>
        <p:blipFill>
          <a:blip r:embed="rId8">
            <a:alphaModFix amt="10000"/>
          </a:blip>
          <a:stretch>
            <a:fillRect/>
          </a:stretch>
        </p:blipFill>
        <p:spPr>
          <a:xfrm>
            <a:off x="6221403" y="2110847"/>
            <a:ext cx="1083558" cy="839473"/>
          </a:xfrm>
          <a:prstGeom prst="rect">
            <a:avLst/>
          </a:prstGeom>
          <a:noFill/>
          <a:ln>
            <a:noFill/>
          </a:ln>
        </p:spPr>
      </p:pic>
      <p:pic>
        <p:nvPicPr>
          <p:cNvPr descr="julia-logo-color.png" id="176" name="Google Shape;176;p25"/>
          <p:cNvPicPr preferRelativeResize="0"/>
          <p:nvPr/>
        </p:nvPicPr>
        <p:blipFill>
          <a:blip r:embed="rId9">
            <a:alphaModFix amt="10000"/>
          </a:blip>
          <a:stretch>
            <a:fillRect/>
          </a:stretch>
        </p:blipFill>
        <p:spPr>
          <a:xfrm>
            <a:off x="5931687" y="3032925"/>
            <a:ext cx="1589538" cy="993450"/>
          </a:xfrm>
          <a:prstGeom prst="rect">
            <a:avLst/>
          </a:prstGeom>
          <a:noFill/>
          <a:ln>
            <a:noFill/>
          </a:ln>
        </p:spPr>
      </p:pic>
      <p:sp>
        <p:nvSpPr>
          <p:cNvPr id="177" name="Google Shape;177;p25"/>
          <p:cNvSpPr txBox="1"/>
          <p:nvPr/>
        </p:nvSpPr>
        <p:spPr>
          <a:xfrm>
            <a:off x="0" y="1299500"/>
            <a:ext cx="4572000" cy="312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 Closed Source 🙅‍♂️</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dk1"/>
                </a:solidFill>
              </a:rPr>
              <a:t>👎 Expensive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Limited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Easy to learn 👩‍💻</a:t>
            </a:r>
            <a:endParaRPr sz="2400">
              <a:solidFill>
                <a:schemeClr val="dk1"/>
              </a:solidFill>
            </a:endParaRPr>
          </a:p>
        </p:txBody>
      </p:sp>
      <p:sp>
        <p:nvSpPr>
          <p:cNvPr id="178" name="Google Shape;178;p25"/>
          <p:cNvSpPr txBox="1"/>
          <p:nvPr/>
        </p:nvSpPr>
        <p:spPr>
          <a:xfrm>
            <a:off x="4572000" y="1331800"/>
            <a:ext cx="4572000" cy="312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rPr>
              <a:t>👍</a:t>
            </a:r>
            <a:r>
              <a:rPr lang="en" sz="2400"/>
              <a:t> Open Source 🤩 </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solidFill>
                  <a:schemeClr val="dk1"/>
                </a:solidFill>
              </a:rPr>
              <a:t>👍 Free (or very cheap)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Extremely Powerful 💪</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 sz="2400">
                <a:solidFill>
                  <a:schemeClr val="dk1"/>
                </a:solidFill>
              </a:rPr>
              <a:t>👎 Steep learning curve 👩‍💻</a:t>
            </a:r>
            <a:endParaRPr sz="2400">
              <a:solidFill>
                <a:schemeClr val="dk1"/>
              </a:solidFill>
            </a:endParaRPr>
          </a:p>
        </p:txBody>
      </p:sp>
      <p:sp>
        <p:nvSpPr>
          <p:cNvPr id="179" name="Google Shape;179;p25"/>
          <p:cNvSpPr txBox="1"/>
          <p:nvPr/>
        </p:nvSpPr>
        <p:spPr>
          <a:xfrm>
            <a:off x="609800" y="455075"/>
            <a:ext cx="34626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Auto-managed closed tools</a:t>
            </a:r>
            <a:endParaRPr sz="1800">
              <a:solidFill>
                <a:srgbClr val="4B68F1"/>
              </a:solidFill>
              <a:latin typeface="Raleway ExtraBold"/>
              <a:ea typeface="Raleway ExtraBold"/>
              <a:cs typeface="Raleway ExtraBold"/>
              <a:sym typeface="Raleway ExtraBold"/>
            </a:endParaRPr>
          </a:p>
        </p:txBody>
      </p:sp>
      <p:sp>
        <p:nvSpPr>
          <p:cNvPr id="180" name="Google Shape;180;p25"/>
          <p:cNvSpPr txBox="1"/>
          <p:nvPr/>
        </p:nvSpPr>
        <p:spPr>
          <a:xfrm>
            <a:off x="5028225" y="455075"/>
            <a:ext cx="34170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B68F1"/>
                </a:solidFill>
                <a:latin typeface="Raleway ExtraBold"/>
                <a:ea typeface="Raleway ExtraBold"/>
                <a:cs typeface="Raleway ExtraBold"/>
                <a:sym typeface="Raleway ExtraBold"/>
              </a:rPr>
              <a:t>Programming Languages</a:t>
            </a:r>
            <a:endParaRPr sz="1800">
              <a:solidFill>
                <a:srgbClr val="4B68F1"/>
              </a:solidFill>
              <a:latin typeface="Raleway ExtraBold"/>
              <a:ea typeface="Raleway ExtraBold"/>
              <a:cs typeface="Raleway ExtraBold"/>
              <a:sym typeface="Raleway ExtraBold"/>
            </a:endParaRPr>
          </a:p>
        </p:txBody>
      </p:sp>
      <p:cxnSp>
        <p:nvCxnSpPr>
          <p:cNvPr id="181" name="Google Shape;181;p25"/>
          <p:cNvCxnSpPr/>
          <p:nvPr/>
        </p:nvCxnSpPr>
        <p:spPr>
          <a:xfrm>
            <a:off x="4572000" y="1065725"/>
            <a:ext cx="0" cy="3141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6"/>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187" name="Google Shape;187;p26"/>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188" name="Google Shape;188;p26"/>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189" name="Google Shape;189;p26"/>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190" name="Google Shape;190;p26"/>
          <p:cNvSpPr txBox="1"/>
          <p:nvPr>
            <p:ph type="title"/>
          </p:nvPr>
        </p:nvSpPr>
        <p:spPr>
          <a:xfrm>
            <a:off x="2437225" y="2016825"/>
            <a:ext cx="4269600" cy="111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Why Python</a:t>
            </a:r>
            <a:endParaRPr>
              <a:solidFill>
                <a:srgbClr val="FFFFFF"/>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for </a:t>
            </a:r>
            <a:r>
              <a:rPr lang="en">
                <a:solidFill>
                  <a:srgbClr val="FFFFFF"/>
                </a:solidFill>
                <a:latin typeface="Raleway ExtraBold"/>
                <a:ea typeface="Raleway ExtraBold"/>
                <a:cs typeface="Raleway ExtraBold"/>
                <a:sym typeface="Raleway ExtraBold"/>
              </a:rPr>
              <a:t>Data Analysis?</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7"/>
          <p:cNvPicPr preferRelativeResize="0"/>
          <p:nvPr/>
        </p:nvPicPr>
        <p:blipFill>
          <a:blip r:embed="rId3">
            <a:alphaModFix/>
          </a:blip>
          <a:stretch>
            <a:fillRect/>
          </a:stretch>
        </p:blipFill>
        <p:spPr>
          <a:xfrm flipH="1">
            <a:off x="6" y="0"/>
            <a:ext cx="7644287" cy="5143499"/>
          </a:xfrm>
          <a:prstGeom prst="rect">
            <a:avLst/>
          </a:prstGeom>
          <a:noFill/>
          <a:ln>
            <a:noFill/>
          </a:ln>
        </p:spPr>
      </p:pic>
      <p:sp>
        <p:nvSpPr>
          <p:cNvPr id="196" name="Google Shape;196;p27"/>
          <p:cNvSpPr txBox="1"/>
          <p:nvPr>
            <p:ph type="title"/>
          </p:nvPr>
        </p:nvSpPr>
        <p:spPr>
          <a:xfrm>
            <a:off x="610300" y="67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Why Python for Data Analysis?</a:t>
            </a:r>
            <a:endParaRPr>
              <a:solidFill>
                <a:srgbClr val="264280"/>
              </a:solidFill>
              <a:latin typeface="Raleway ExtraBold"/>
              <a:ea typeface="Raleway ExtraBold"/>
              <a:cs typeface="Raleway ExtraBold"/>
              <a:sym typeface="Raleway ExtraBold"/>
            </a:endParaRPr>
          </a:p>
        </p:txBody>
      </p:sp>
      <p:sp>
        <p:nvSpPr>
          <p:cNvPr id="197" name="Google Shape;197;p27"/>
          <p:cNvSpPr txBox="1"/>
          <p:nvPr>
            <p:ph idx="1" type="body"/>
          </p:nvPr>
        </p:nvSpPr>
        <p:spPr>
          <a:xfrm>
            <a:off x="690050" y="11701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9999"/>
                </a:solidFill>
              </a:rPr>
              <a:t>Why would we choose Python over R or Julia?</a:t>
            </a:r>
            <a:endParaRPr i="1">
              <a:solidFill>
                <a:srgbClr val="999999"/>
              </a:solidFill>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very simple and intuitive to learn</a:t>
            </a:r>
            <a:endParaRPr/>
          </a:p>
          <a:p>
            <a:pPr indent="0" lvl="0" marL="0" rtl="0" algn="l">
              <a:spcBef>
                <a:spcPts val="1600"/>
              </a:spcBef>
              <a:spcAft>
                <a:spcPts val="0"/>
              </a:spcAft>
              <a:buClr>
                <a:schemeClr val="dk1"/>
              </a:buClr>
              <a:buSzPts val="1100"/>
              <a:buFont typeface="Arial"/>
              <a:buNone/>
            </a:pPr>
            <a:r>
              <a:rPr lang="en"/>
              <a:t>👍 “correct” language</a:t>
            </a:r>
            <a:endParaRPr/>
          </a:p>
          <a:p>
            <a:pPr indent="0" lvl="0" marL="0" rtl="0" algn="l">
              <a:spcBef>
                <a:spcPts val="1600"/>
              </a:spcBef>
              <a:spcAft>
                <a:spcPts val="0"/>
              </a:spcAft>
              <a:buNone/>
            </a:pPr>
            <a:r>
              <a:rPr lang="en"/>
              <a:t>👍 powerful libraries (not just for Data Analysis)</a:t>
            </a:r>
            <a:endParaRPr/>
          </a:p>
          <a:p>
            <a:pPr indent="0" lvl="0" marL="0" rtl="0" algn="l">
              <a:spcBef>
                <a:spcPts val="1600"/>
              </a:spcBef>
              <a:spcAft>
                <a:spcPts val="0"/>
              </a:spcAft>
              <a:buClr>
                <a:schemeClr val="dk1"/>
              </a:buClr>
              <a:buSzPts val="1100"/>
              <a:buFont typeface="Arial"/>
              <a:buNone/>
            </a:pPr>
            <a:r>
              <a:rPr lang="en"/>
              <a:t>👍 free and open source</a:t>
            </a:r>
            <a:endParaRPr/>
          </a:p>
          <a:p>
            <a:pPr indent="0" lvl="0" marL="0" rtl="0" algn="l">
              <a:spcBef>
                <a:spcPts val="1600"/>
              </a:spcBef>
              <a:spcAft>
                <a:spcPts val="1600"/>
              </a:spcAft>
              <a:buClr>
                <a:schemeClr val="dk1"/>
              </a:buClr>
              <a:buSzPts val="1100"/>
              <a:buFont typeface="Arial"/>
              <a:buNone/>
            </a:pPr>
            <a:r>
              <a:rPr lang="en"/>
              <a:t>👍 amazing community, docs and conferences</a:t>
            </a:r>
            <a:endParaRPr/>
          </a:p>
        </p:txBody>
      </p:sp>
      <p:pic>
        <p:nvPicPr>
          <p:cNvPr id="198" name="Google Shape;198;p27"/>
          <p:cNvPicPr preferRelativeResize="0"/>
          <p:nvPr/>
        </p:nvPicPr>
        <p:blipFill>
          <a:blip r:embed="rId4">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8"/>
          <p:cNvPicPr preferRelativeResize="0"/>
          <p:nvPr/>
        </p:nvPicPr>
        <p:blipFill>
          <a:blip r:embed="rId3">
            <a:alphaModFix/>
          </a:blip>
          <a:stretch>
            <a:fillRect/>
          </a:stretch>
        </p:blipFill>
        <p:spPr>
          <a:xfrm flipH="1">
            <a:off x="6" y="0"/>
            <a:ext cx="7644287" cy="5143499"/>
          </a:xfrm>
          <a:prstGeom prst="rect">
            <a:avLst/>
          </a:prstGeom>
          <a:noFill/>
          <a:ln>
            <a:noFill/>
          </a:ln>
        </p:spPr>
      </p:pic>
      <p:sp>
        <p:nvSpPr>
          <p:cNvPr id="204" name="Google Shape;204;p28"/>
          <p:cNvSpPr txBox="1"/>
          <p:nvPr>
            <p:ph idx="1" type="body"/>
          </p:nvPr>
        </p:nvSpPr>
        <p:spPr>
          <a:xfrm>
            <a:off x="616500" y="1322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4B68F1"/>
                </a:solidFill>
              </a:rPr>
              <a:t>Python, sadly, is not always the answer</a:t>
            </a:r>
            <a:endParaRPr i="1">
              <a:solidFill>
                <a:srgbClr val="4B68F1"/>
              </a:solidFill>
            </a:endParaRPr>
          </a:p>
          <a:p>
            <a:pPr indent="0" lvl="0" marL="0" rtl="0" algn="l">
              <a:spcBef>
                <a:spcPts val="1600"/>
              </a:spcBef>
              <a:spcAft>
                <a:spcPts val="0"/>
              </a:spcAft>
              <a:buNone/>
            </a:pPr>
            <a:r>
              <a:t/>
            </a:r>
            <a:endParaRPr/>
          </a:p>
          <a:p>
            <a:pPr indent="-342900" lvl="0" marL="457200" rtl="0" algn="l">
              <a:lnSpc>
                <a:spcPct val="200000"/>
              </a:lnSpc>
              <a:spcBef>
                <a:spcPts val="1600"/>
              </a:spcBef>
              <a:spcAft>
                <a:spcPts val="0"/>
              </a:spcAft>
              <a:buSzPts val="1800"/>
              <a:buChar char="●"/>
            </a:pPr>
            <a:r>
              <a:rPr lang="en"/>
              <a:t>When R Studio is needed</a:t>
            </a:r>
            <a:endParaRPr/>
          </a:p>
          <a:p>
            <a:pPr indent="-342900" lvl="0" marL="457200" rtl="0" algn="l">
              <a:lnSpc>
                <a:spcPct val="200000"/>
              </a:lnSpc>
              <a:spcBef>
                <a:spcPts val="0"/>
              </a:spcBef>
              <a:spcAft>
                <a:spcPts val="0"/>
              </a:spcAft>
              <a:buSzPts val="1800"/>
              <a:buChar char="●"/>
            </a:pPr>
            <a:r>
              <a:rPr lang="en"/>
              <a:t>When dealing with advanced statistical methods</a:t>
            </a:r>
            <a:endParaRPr/>
          </a:p>
          <a:p>
            <a:pPr indent="-342900" lvl="0" marL="457200" rtl="0" algn="l">
              <a:lnSpc>
                <a:spcPct val="200000"/>
              </a:lnSpc>
              <a:spcBef>
                <a:spcPts val="0"/>
              </a:spcBef>
              <a:spcAft>
                <a:spcPts val="0"/>
              </a:spcAft>
              <a:buSzPts val="1800"/>
              <a:buChar char="●"/>
            </a:pPr>
            <a:r>
              <a:rPr lang="en"/>
              <a:t>When extreme performance is needed</a:t>
            </a:r>
            <a:endParaRPr/>
          </a:p>
        </p:txBody>
      </p:sp>
      <p:sp>
        <p:nvSpPr>
          <p:cNvPr id="205" name="Google Shape;205;p28"/>
          <p:cNvSpPr txBox="1"/>
          <p:nvPr>
            <p:ph type="title"/>
          </p:nvPr>
        </p:nvSpPr>
        <p:spPr>
          <a:xfrm>
            <a:off x="616500" y="902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When to choose R</a:t>
            </a:r>
            <a:r>
              <a:rPr lang="en">
                <a:solidFill>
                  <a:srgbClr val="264280"/>
                </a:solidFill>
                <a:latin typeface="Raleway ExtraBold"/>
                <a:ea typeface="Raleway ExtraBold"/>
                <a:cs typeface="Raleway ExtraBold"/>
                <a:sym typeface="Raleway ExtraBold"/>
              </a:rPr>
              <a:t>?</a:t>
            </a:r>
            <a:endParaRPr>
              <a:solidFill>
                <a:srgbClr val="264280"/>
              </a:solidFill>
              <a:latin typeface="Raleway ExtraBold"/>
              <a:ea typeface="Raleway ExtraBold"/>
              <a:cs typeface="Raleway ExtraBold"/>
              <a:sym typeface="Raleway ExtraBold"/>
            </a:endParaRPr>
          </a:p>
        </p:txBody>
      </p:sp>
      <p:pic>
        <p:nvPicPr>
          <p:cNvPr id="206" name="Google Shape;206;p28"/>
          <p:cNvPicPr preferRelativeResize="0"/>
          <p:nvPr/>
        </p:nvPicPr>
        <p:blipFill>
          <a:blip r:embed="rId4">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9"/>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12" name="Google Shape;212;p29"/>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213" name="Google Shape;213;p29"/>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214" name="Google Shape;214;p29"/>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215" name="Google Shape;215;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The Data Analysis</a:t>
            </a:r>
            <a:endParaRPr>
              <a:solidFill>
                <a:schemeClr val="lt1"/>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Process</a:t>
            </a:r>
            <a:endParaRPr>
              <a:solidFill>
                <a:schemeClr val="lt1"/>
              </a:solidFill>
              <a:latin typeface="Raleway ExtraBold"/>
              <a:ea typeface="Raleway ExtraBold"/>
              <a:cs typeface="Raleway ExtraBold"/>
              <a:sym typeface="Raleway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0"/>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221" name="Google Shape;221;p30"/>
          <p:cNvSpPr txBox="1"/>
          <p:nvPr/>
        </p:nvSpPr>
        <p:spPr>
          <a:xfrm>
            <a:off x="7137200" y="1444075"/>
            <a:ext cx="17481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Building Machine Learning Models</a:t>
            </a:r>
            <a:endParaRPr sz="1100"/>
          </a:p>
          <a:p>
            <a:pPr indent="-184150" lvl="0" marL="285750" rtl="0" algn="l">
              <a:lnSpc>
                <a:spcPct val="150000"/>
              </a:lnSpc>
              <a:spcBef>
                <a:spcPts val="0"/>
              </a:spcBef>
              <a:spcAft>
                <a:spcPts val="0"/>
              </a:spcAft>
              <a:buSzPts val="1100"/>
              <a:buChar char="●"/>
            </a:pPr>
            <a:r>
              <a:rPr lang="en" sz="1100"/>
              <a:t>Feature Engineering</a:t>
            </a:r>
            <a:endParaRPr sz="1100"/>
          </a:p>
          <a:p>
            <a:pPr indent="-184150" lvl="0" marL="285750" rtl="0" algn="l">
              <a:lnSpc>
                <a:spcPct val="150000"/>
              </a:lnSpc>
              <a:spcBef>
                <a:spcPts val="0"/>
              </a:spcBef>
              <a:spcAft>
                <a:spcPts val="0"/>
              </a:spcAft>
              <a:buSzPts val="1100"/>
              <a:buChar char="●"/>
            </a:pPr>
            <a:r>
              <a:rPr lang="en" sz="1100"/>
              <a:t>Moving ML into production</a:t>
            </a:r>
            <a:endParaRPr sz="1100"/>
          </a:p>
          <a:p>
            <a:pPr indent="-184150" lvl="0" marL="285750" rtl="0" algn="l">
              <a:lnSpc>
                <a:spcPct val="150000"/>
              </a:lnSpc>
              <a:spcBef>
                <a:spcPts val="0"/>
              </a:spcBef>
              <a:spcAft>
                <a:spcPts val="0"/>
              </a:spcAft>
              <a:buSzPts val="1100"/>
              <a:buChar char="●"/>
            </a:pPr>
            <a:r>
              <a:rPr lang="en" sz="1100"/>
              <a:t>Building ETL pipelines</a:t>
            </a:r>
            <a:endParaRPr sz="1100"/>
          </a:p>
          <a:p>
            <a:pPr indent="-184150" lvl="0" marL="285750" rtl="0" algn="l">
              <a:lnSpc>
                <a:spcPct val="150000"/>
              </a:lnSpc>
              <a:spcBef>
                <a:spcPts val="0"/>
              </a:spcBef>
              <a:spcAft>
                <a:spcPts val="0"/>
              </a:spcAft>
              <a:buSzPts val="1100"/>
              <a:buChar char="●"/>
            </a:pPr>
            <a:r>
              <a:rPr lang="en" sz="1100"/>
              <a:t>Live dashboard and reporting</a:t>
            </a:r>
            <a:endParaRPr sz="1100"/>
          </a:p>
          <a:p>
            <a:pPr indent="-184150" lvl="0" marL="285750" rtl="0" algn="l">
              <a:lnSpc>
                <a:spcPct val="150000"/>
              </a:lnSpc>
              <a:spcBef>
                <a:spcPts val="0"/>
              </a:spcBef>
              <a:spcAft>
                <a:spcPts val="0"/>
              </a:spcAft>
              <a:buSzPts val="1100"/>
              <a:buChar char="●"/>
            </a:pPr>
            <a:r>
              <a:rPr lang="en" sz="1100"/>
              <a:t>Decision making and real-life tests</a:t>
            </a:r>
            <a:endParaRPr sz="1100"/>
          </a:p>
        </p:txBody>
      </p:sp>
      <p:sp>
        <p:nvSpPr>
          <p:cNvPr id="222" name="Google Shape;222;p30"/>
          <p:cNvSpPr txBox="1"/>
          <p:nvPr/>
        </p:nvSpPr>
        <p:spPr>
          <a:xfrm>
            <a:off x="5465350" y="1444075"/>
            <a:ext cx="17481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Exploration</a:t>
            </a:r>
            <a:endParaRPr sz="1100"/>
          </a:p>
          <a:p>
            <a:pPr indent="-184150" lvl="0" marL="285750" rtl="0" algn="l">
              <a:lnSpc>
                <a:spcPct val="150000"/>
              </a:lnSpc>
              <a:spcBef>
                <a:spcPts val="0"/>
              </a:spcBef>
              <a:spcAft>
                <a:spcPts val="0"/>
              </a:spcAft>
              <a:buSzPts val="1100"/>
              <a:buChar char="●"/>
            </a:pPr>
            <a:r>
              <a:rPr lang="en" sz="1100"/>
              <a:t>Building statistical models</a:t>
            </a:r>
            <a:endParaRPr sz="1100"/>
          </a:p>
          <a:p>
            <a:pPr indent="-184150" lvl="0" marL="285750" rtl="0" algn="l">
              <a:lnSpc>
                <a:spcPct val="150000"/>
              </a:lnSpc>
              <a:spcBef>
                <a:spcPts val="0"/>
              </a:spcBef>
              <a:spcAft>
                <a:spcPts val="0"/>
              </a:spcAft>
              <a:buSzPts val="1100"/>
              <a:buChar char="●"/>
            </a:pPr>
            <a:r>
              <a:rPr lang="en" sz="1100"/>
              <a:t>Visualization and representations</a:t>
            </a:r>
            <a:endParaRPr sz="1100"/>
          </a:p>
          <a:p>
            <a:pPr indent="-184150" lvl="0" marL="285750" rtl="0" algn="l">
              <a:lnSpc>
                <a:spcPct val="150000"/>
              </a:lnSpc>
              <a:spcBef>
                <a:spcPts val="0"/>
              </a:spcBef>
              <a:spcAft>
                <a:spcPts val="0"/>
              </a:spcAft>
              <a:buSzPts val="1100"/>
              <a:buChar char="●"/>
            </a:pPr>
            <a:r>
              <a:rPr lang="en" sz="1100"/>
              <a:t>Correlation vs Causation analysis</a:t>
            </a:r>
            <a:endParaRPr sz="1100"/>
          </a:p>
          <a:p>
            <a:pPr indent="-184150" lvl="0" marL="285750" rtl="0" algn="l">
              <a:lnSpc>
                <a:spcPct val="150000"/>
              </a:lnSpc>
              <a:spcBef>
                <a:spcPts val="0"/>
              </a:spcBef>
              <a:spcAft>
                <a:spcPts val="0"/>
              </a:spcAft>
              <a:buSzPts val="1100"/>
              <a:buChar char="●"/>
            </a:pPr>
            <a:r>
              <a:rPr lang="en" sz="1100"/>
              <a:t>Hypothesis testing</a:t>
            </a:r>
            <a:endParaRPr sz="1100"/>
          </a:p>
          <a:p>
            <a:pPr indent="-184150" lvl="0" marL="285750" rtl="0" algn="l">
              <a:lnSpc>
                <a:spcPct val="150000"/>
              </a:lnSpc>
              <a:spcBef>
                <a:spcPts val="0"/>
              </a:spcBef>
              <a:spcAft>
                <a:spcPts val="0"/>
              </a:spcAft>
              <a:buSzPts val="1100"/>
              <a:buChar char="●"/>
            </a:pPr>
            <a:r>
              <a:rPr lang="en" sz="1100"/>
              <a:t>Statistical analysis</a:t>
            </a:r>
            <a:endParaRPr sz="1100"/>
          </a:p>
          <a:p>
            <a:pPr indent="-184150" lvl="0" marL="285750" rtl="0" algn="l">
              <a:lnSpc>
                <a:spcPct val="150000"/>
              </a:lnSpc>
              <a:spcBef>
                <a:spcPts val="0"/>
              </a:spcBef>
              <a:spcAft>
                <a:spcPts val="0"/>
              </a:spcAft>
              <a:buSzPts val="1100"/>
              <a:buChar char="●"/>
            </a:pPr>
            <a:r>
              <a:rPr lang="en" sz="1100"/>
              <a:t>Reporting</a:t>
            </a:r>
            <a:endParaRPr sz="1100"/>
          </a:p>
        </p:txBody>
      </p:sp>
      <p:sp>
        <p:nvSpPr>
          <p:cNvPr id="223" name="Google Shape;223;p30"/>
          <p:cNvSpPr txBox="1"/>
          <p:nvPr/>
        </p:nvSpPr>
        <p:spPr>
          <a:xfrm>
            <a:off x="3697950" y="1444075"/>
            <a:ext cx="17481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Hierarchical Data</a:t>
            </a:r>
            <a:endParaRPr sz="1100"/>
          </a:p>
          <a:p>
            <a:pPr indent="-184150" lvl="0" marL="285750" rtl="0" algn="l">
              <a:lnSpc>
                <a:spcPct val="150000"/>
              </a:lnSpc>
              <a:spcBef>
                <a:spcPts val="0"/>
              </a:spcBef>
              <a:spcAft>
                <a:spcPts val="0"/>
              </a:spcAft>
              <a:buSzPts val="1100"/>
              <a:buChar char="●"/>
            </a:pPr>
            <a:r>
              <a:rPr lang="en" sz="1100"/>
              <a:t>Handling categorical data</a:t>
            </a:r>
            <a:endParaRPr sz="1100"/>
          </a:p>
          <a:p>
            <a:pPr indent="-184150" lvl="0" marL="285750" rtl="0" algn="l">
              <a:lnSpc>
                <a:spcPct val="150000"/>
              </a:lnSpc>
              <a:spcBef>
                <a:spcPts val="0"/>
              </a:spcBef>
              <a:spcAft>
                <a:spcPts val="0"/>
              </a:spcAft>
              <a:buSzPts val="1100"/>
              <a:buChar char="●"/>
            </a:pPr>
            <a:r>
              <a:rPr lang="en" sz="1100"/>
              <a:t>Reshaping and transforming structures</a:t>
            </a:r>
            <a:endParaRPr sz="1100"/>
          </a:p>
          <a:p>
            <a:pPr indent="-184150" lvl="0" marL="285750" rtl="0" algn="l">
              <a:lnSpc>
                <a:spcPct val="150000"/>
              </a:lnSpc>
              <a:spcBef>
                <a:spcPts val="0"/>
              </a:spcBef>
              <a:spcAft>
                <a:spcPts val="0"/>
              </a:spcAft>
              <a:buSzPts val="1100"/>
              <a:buChar char="●"/>
            </a:pPr>
            <a:r>
              <a:rPr lang="en" sz="1100"/>
              <a:t>Indexing data for quick access</a:t>
            </a:r>
            <a:endParaRPr sz="1100"/>
          </a:p>
          <a:p>
            <a:pPr indent="-184150" lvl="0" marL="285750" rtl="0" algn="l">
              <a:lnSpc>
                <a:spcPct val="150000"/>
              </a:lnSpc>
              <a:spcBef>
                <a:spcPts val="0"/>
              </a:spcBef>
              <a:spcAft>
                <a:spcPts val="0"/>
              </a:spcAft>
              <a:buSzPts val="1100"/>
              <a:buChar char="●"/>
            </a:pPr>
            <a:r>
              <a:rPr lang="en" sz="1100"/>
              <a:t>Merging, combining and joining data</a:t>
            </a:r>
            <a:endParaRPr sz="1100"/>
          </a:p>
        </p:txBody>
      </p:sp>
      <p:sp>
        <p:nvSpPr>
          <p:cNvPr id="224" name="Google Shape;224;p30"/>
          <p:cNvSpPr txBox="1"/>
          <p:nvPr/>
        </p:nvSpPr>
        <p:spPr>
          <a:xfrm>
            <a:off x="1969225" y="1444075"/>
            <a:ext cx="1748100" cy="2887200"/>
          </a:xfrm>
          <a:prstGeom prst="rect">
            <a:avLst/>
          </a:prstGeom>
          <a:noFill/>
          <a:ln>
            <a:noFill/>
          </a:ln>
        </p:spPr>
        <p:txBody>
          <a:bodyPr anchorCtr="0" anchor="t" bIns="91425" lIns="91425" spcFirstLastPara="1" rIns="91425" wrap="square" tIns="91425">
            <a:noAutofit/>
          </a:bodyPr>
          <a:lstStyle/>
          <a:p>
            <a:pPr indent="-184150" lvl="0" marL="171450" rtl="0" algn="l">
              <a:lnSpc>
                <a:spcPct val="150000"/>
              </a:lnSpc>
              <a:spcBef>
                <a:spcPts val="0"/>
              </a:spcBef>
              <a:spcAft>
                <a:spcPts val="0"/>
              </a:spcAft>
              <a:buClr>
                <a:schemeClr val="dk1"/>
              </a:buClr>
              <a:buSzPts val="1100"/>
              <a:buChar char="●"/>
            </a:pPr>
            <a:r>
              <a:rPr lang="en" sz="1100"/>
              <a:t>Missing values and empty data</a:t>
            </a:r>
            <a:endParaRPr sz="1100"/>
          </a:p>
          <a:p>
            <a:pPr indent="-184150" lvl="0" marL="171450" rtl="0" algn="l">
              <a:lnSpc>
                <a:spcPct val="150000"/>
              </a:lnSpc>
              <a:spcBef>
                <a:spcPts val="0"/>
              </a:spcBef>
              <a:spcAft>
                <a:spcPts val="0"/>
              </a:spcAft>
              <a:buSzPts val="1100"/>
              <a:buChar char="●"/>
            </a:pPr>
            <a:r>
              <a:rPr lang="en" sz="1100"/>
              <a:t>Data imputation</a:t>
            </a:r>
            <a:endParaRPr sz="1100"/>
          </a:p>
          <a:p>
            <a:pPr indent="-184150" lvl="0" marL="171450" rtl="0" algn="l">
              <a:lnSpc>
                <a:spcPct val="150000"/>
              </a:lnSpc>
              <a:spcBef>
                <a:spcPts val="0"/>
              </a:spcBef>
              <a:spcAft>
                <a:spcPts val="0"/>
              </a:spcAft>
              <a:buSzPts val="1100"/>
              <a:buChar char="●"/>
            </a:pPr>
            <a:r>
              <a:rPr lang="en" sz="1100"/>
              <a:t>Incorrect types</a:t>
            </a:r>
            <a:endParaRPr sz="1100"/>
          </a:p>
          <a:p>
            <a:pPr indent="-184150" lvl="0" marL="171450" rtl="0" algn="l">
              <a:lnSpc>
                <a:spcPct val="150000"/>
              </a:lnSpc>
              <a:spcBef>
                <a:spcPts val="0"/>
              </a:spcBef>
              <a:spcAft>
                <a:spcPts val="0"/>
              </a:spcAft>
              <a:buSzPts val="1100"/>
              <a:buChar char="●"/>
            </a:pPr>
            <a:r>
              <a:rPr lang="en" sz="1100"/>
              <a:t>Incorrect or invalid values</a:t>
            </a:r>
            <a:endParaRPr sz="1100"/>
          </a:p>
          <a:p>
            <a:pPr indent="-184150" lvl="0" marL="171450" rtl="0" algn="l">
              <a:lnSpc>
                <a:spcPct val="150000"/>
              </a:lnSpc>
              <a:spcBef>
                <a:spcPts val="0"/>
              </a:spcBef>
              <a:spcAft>
                <a:spcPts val="0"/>
              </a:spcAft>
              <a:buSzPts val="1100"/>
              <a:buChar char="●"/>
            </a:pPr>
            <a:r>
              <a:rPr lang="en" sz="1100"/>
              <a:t>Outliers and non relevant data</a:t>
            </a:r>
            <a:endParaRPr sz="1100"/>
          </a:p>
          <a:p>
            <a:pPr indent="-184150" lvl="0" marL="171450" rtl="0" algn="l">
              <a:lnSpc>
                <a:spcPct val="150000"/>
              </a:lnSpc>
              <a:spcBef>
                <a:spcPts val="0"/>
              </a:spcBef>
              <a:spcAft>
                <a:spcPts val="0"/>
              </a:spcAft>
              <a:buSzPts val="1100"/>
              <a:buChar char="●"/>
            </a:pPr>
            <a:r>
              <a:rPr lang="en" sz="1100"/>
              <a:t>Statistical sanitization</a:t>
            </a:r>
            <a:endParaRPr sz="1100"/>
          </a:p>
        </p:txBody>
      </p:sp>
      <p:sp>
        <p:nvSpPr>
          <p:cNvPr id="225" name="Google Shape;225;p30"/>
          <p:cNvSpPr/>
          <p:nvPr/>
        </p:nvSpPr>
        <p:spPr>
          <a:xfrm>
            <a:off x="95750" y="477500"/>
            <a:ext cx="1998900" cy="716100"/>
          </a:xfrm>
          <a:prstGeom prst="chevron">
            <a:avLst>
              <a:gd fmla="val 50000"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Data Extraction</a:t>
            </a:r>
            <a:endParaRPr sz="1200">
              <a:latin typeface="Raleway"/>
              <a:ea typeface="Raleway"/>
              <a:cs typeface="Raleway"/>
              <a:sym typeface="Raleway"/>
            </a:endParaRPr>
          </a:p>
        </p:txBody>
      </p:sp>
      <p:sp>
        <p:nvSpPr>
          <p:cNvPr id="226" name="Google Shape;226;p30"/>
          <p:cNvSpPr/>
          <p:nvPr/>
        </p:nvSpPr>
        <p:spPr>
          <a:xfrm>
            <a:off x="1843813" y="477500"/>
            <a:ext cx="1998900" cy="716100"/>
          </a:xfrm>
          <a:prstGeom prst="chevron">
            <a:avLst>
              <a:gd fmla="val 50000"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aleway"/>
                <a:ea typeface="Raleway"/>
                <a:cs typeface="Raleway"/>
                <a:sym typeface="Raleway"/>
              </a:rPr>
              <a:t>Data Cleaning</a:t>
            </a:r>
            <a:endParaRPr sz="1200">
              <a:latin typeface="Raleway"/>
              <a:ea typeface="Raleway"/>
              <a:cs typeface="Raleway"/>
              <a:sym typeface="Raleway"/>
            </a:endParaRPr>
          </a:p>
        </p:txBody>
      </p:sp>
      <p:sp>
        <p:nvSpPr>
          <p:cNvPr id="227" name="Google Shape;227;p30"/>
          <p:cNvSpPr/>
          <p:nvPr/>
        </p:nvSpPr>
        <p:spPr>
          <a:xfrm>
            <a:off x="3591875" y="477500"/>
            <a:ext cx="1998900" cy="716100"/>
          </a:xfrm>
          <a:prstGeom prst="chevron">
            <a:avLst>
              <a:gd fmla="val 50000" name="adj"/>
            </a:avLst>
          </a:prstGeom>
          <a:solidFill>
            <a:srgbClr val="4B68F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aleway"/>
                <a:ea typeface="Raleway"/>
                <a:cs typeface="Raleway"/>
                <a:sym typeface="Raleway"/>
              </a:rPr>
              <a:t>Data</a:t>
            </a:r>
            <a:r>
              <a:rPr lang="en" sz="1200">
                <a:solidFill>
                  <a:srgbClr val="FFFFFF"/>
                </a:solidFill>
                <a:latin typeface="Raleway"/>
                <a:ea typeface="Raleway"/>
                <a:cs typeface="Raleway"/>
                <a:sym typeface="Raleway"/>
              </a:rPr>
              <a:t> </a:t>
            </a:r>
            <a:r>
              <a:rPr lang="en" sz="1200">
                <a:solidFill>
                  <a:srgbClr val="FFFFFF"/>
                </a:solidFill>
                <a:latin typeface="Raleway"/>
                <a:ea typeface="Raleway"/>
                <a:cs typeface="Raleway"/>
                <a:sym typeface="Raleway"/>
              </a:rPr>
              <a:t>Wranglin</a:t>
            </a:r>
            <a:r>
              <a:rPr lang="en" sz="1200">
                <a:solidFill>
                  <a:srgbClr val="FFFFFF"/>
                </a:solidFill>
                <a:latin typeface="Raleway"/>
                <a:ea typeface="Raleway"/>
                <a:cs typeface="Raleway"/>
                <a:sym typeface="Raleway"/>
              </a:rPr>
              <a:t>g</a:t>
            </a:r>
            <a:endParaRPr sz="1200">
              <a:solidFill>
                <a:srgbClr val="FFFFFF"/>
              </a:solidFill>
              <a:latin typeface="Raleway"/>
              <a:ea typeface="Raleway"/>
              <a:cs typeface="Raleway"/>
              <a:sym typeface="Raleway"/>
            </a:endParaRPr>
          </a:p>
        </p:txBody>
      </p:sp>
      <p:sp>
        <p:nvSpPr>
          <p:cNvPr id="228" name="Google Shape;228;p30"/>
          <p:cNvSpPr/>
          <p:nvPr/>
        </p:nvSpPr>
        <p:spPr>
          <a:xfrm>
            <a:off x="5339938" y="477500"/>
            <a:ext cx="1998900" cy="716100"/>
          </a:xfrm>
          <a:prstGeom prst="chevron">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aleway"/>
                <a:ea typeface="Raleway"/>
                <a:cs typeface="Raleway"/>
                <a:sym typeface="Raleway"/>
              </a:rPr>
              <a:t>Analysis</a:t>
            </a:r>
            <a:endParaRPr sz="1200">
              <a:solidFill>
                <a:schemeClr val="lt1"/>
              </a:solidFill>
              <a:latin typeface="Raleway"/>
              <a:ea typeface="Raleway"/>
              <a:cs typeface="Raleway"/>
              <a:sym typeface="Raleway"/>
            </a:endParaRPr>
          </a:p>
        </p:txBody>
      </p:sp>
      <p:sp>
        <p:nvSpPr>
          <p:cNvPr id="229" name="Google Shape;229;p30"/>
          <p:cNvSpPr txBox="1"/>
          <p:nvPr/>
        </p:nvSpPr>
        <p:spPr>
          <a:xfrm>
            <a:off x="324350" y="1444075"/>
            <a:ext cx="1519500" cy="2887200"/>
          </a:xfrm>
          <a:prstGeom prst="rect">
            <a:avLst/>
          </a:prstGeom>
          <a:noFill/>
          <a:ln>
            <a:noFill/>
          </a:ln>
        </p:spPr>
        <p:txBody>
          <a:bodyPr anchorCtr="0" anchor="t" bIns="91425" lIns="91425" spcFirstLastPara="1" rIns="91425" wrap="square" tIns="91425">
            <a:noAutofit/>
          </a:bodyPr>
          <a:lstStyle/>
          <a:p>
            <a:pPr indent="-184150" lvl="0" marL="285750" rtl="0" algn="l">
              <a:lnSpc>
                <a:spcPct val="150000"/>
              </a:lnSpc>
              <a:spcBef>
                <a:spcPts val="0"/>
              </a:spcBef>
              <a:spcAft>
                <a:spcPts val="0"/>
              </a:spcAft>
              <a:buSzPts val="1100"/>
              <a:buChar char="●"/>
            </a:pPr>
            <a:r>
              <a:rPr lang="en" sz="1100"/>
              <a:t>SQL</a:t>
            </a:r>
            <a:endParaRPr sz="1100"/>
          </a:p>
          <a:p>
            <a:pPr indent="-184150" lvl="0" marL="285750" rtl="0" algn="l">
              <a:lnSpc>
                <a:spcPct val="150000"/>
              </a:lnSpc>
              <a:spcBef>
                <a:spcPts val="0"/>
              </a:spcBef>
              <a:spcAft>
                <a:spcPts val="0"/>
              </a:spcAft>
              <a:buSzPts val="1100"/>
              <a:buChar char="●"/>
            </a:pPr>
            <a:r>
              <a:rPr lang="en" sz="1100"/>
              <a:t>Scrapping</a:t>
            </a:r>
            <a:endParaRPr sz="1100"/>
          </a:p>
          <a:p>
            <a:pPr indent="-184150" lvl="0" marL="285750" rtl="0" algn="l">
              <a:lnSpc>
                <a:spcPct val="150000"/>
              </a:lnSpc>
              <a:spcBef>
                <a:spcPts val="0"/>
              </a:spcBef>
              <a:spcAft>
                <a:spcPts val="0"/>
              </a:spcAft>
              <a:buSzPts val="1100"/>
              <a:buChar char="●"/>
            </a:pPr>
            <a:r>
              <a:rPr lang="en" sz="1100"/>
              <a:t>File Formats</a:t>
            </a:r>
            <a:endParaRPr sz="1100"/>
          </a:p>
          <a:p>
            <a:pPr indent="-184150" lvl="1" marL="400050" rtl="0" algn="l">
              <a:lnSpc>
                <a:spcPct val="150000"/>
              </a:lnSpc>
              <a:spcBef>
                <a:spcPts val="0"/>
              </a:spcBef>
              <a:spcAft>
                <a:spcPts val="0"/>
              </a:spcAft>
              <a:buSzPts val="1100"/>
              <a:buChar char="○"/>
            </a:pPr>
            <a:r>
              <a:rPr lang="en" sz="1100"/>
              <a:t>CSV</a:t>
            </a:r>
            <a:endParaRPr sz="1100"/>
          </a:p>
          <a:p>
            <a:pPr indent="-184150" lvl="1" marL="400050" rtl="0" algn="l">
              <a:lnSpc>
                <a:spcPct val="150000"/>
              </a:lnSpc>
              <a:spcBef>
                <a:spcPts val="0"/>
              </a:spcBef>
              <a:spcAft>
                <a:spcPts val="0"/>
              </a:spcAft>
              <a:buSzPts val="1100"/>
              <a:buChar char="○"/>
            </a:pPr>
            <a:r>
              <a:rPr lang="en" sz="1100"/>
              <a:t>JSON</a:t>
            </a:r>
            <a:endParaRPr sz="1100"/>
          </a:p>
          <a:p>
            <a:pPr indent="-184150" lvl="1" marL="400050" rtl="0" algn="l">
              <a:lnSpc>
                <a:spcPct val="150000"/>
              </a:lnSpc>
              <a:spcBef>
                <a:spcPts val="0"/>
              </a:spcBef>
              <a:spcAft>
                <a:spcPts val="0"/>
              </a:spcAft>
              <a:buSzPts val="1100"/>
              <a:buChar char="○"/>
            </a:pPr>
            <a:r>
              <a:rPr lang="en" sz="1100"/>
              <a:t>XML</a:t>
            </a:r>
            <a:endParaRPr sz="1100"/>
          </a:p>
          <a:p>
            <a:pPr indent="-184150" lvl="0" marL="285750" rtl="0" algn="l">
              <a:lnSpc>
                <a:spcPct val="150000"/>
              </a:lnSpc>
              <a:spcBef>
                <a:spcPts val="0"/>
              </a:spcBef>
              <a:spcAft>
                <a:spcPts val="0"/>
              </a:spcAft>
              <a:buClr>
                <a:schemeClr val="dk1"/>
              </a:buClr>
              <a:buSzPts val="1100"/>
              <a:buChar char="●"/>
            </a:pPr>
            <a:r>
              <a:rPr lang="en" sz="1100">
                <a:solidFill>
                  <a:schemeClr val="dk1"/>
                </a:solidFill>
              </a:rPr>
              <a:t>Consulting APIs</a:t>
            </a:r>
            <a:endParaRPr sz="1100">
              <a:solidFill>
                <a:schemeClr val="dk1"/>
              </a:solidFill>
            </a:endParaRPr>
          </a:p>
          <a:p>
            <a:pPr indent="-184150" lvl="0" marL="285750" rtl="0" algn="l">
              <a:lnSpc>
                <a:spcPct val="150000"/>
              </a:lnSpc>
              <a:spcBef>
                <a:spcPts val="0"/>
              </a:spcBef>
              <a:spcAft>
                <a:spcPts val="0"/>
              </a:spcAft>
              <a:buClr>
                <a:schemeClr val="dk1"/>
              </a:buClr>
              <a:buSzPts val="1100"/>
              <a:buChar char="●"/>
            </a:pPr>
            <a:r>
              <a:rPr lang="en" sz="1100">
                <a:solidFill>
                  <a:schemeClr val="dk1"/>
                </a:solidFill>
              </a:rPr>
              <a:t>Buying Data</a:t>
            </a:r>
            <a:endParaRPr sz="1100">
              <a:solidFill>
                <a:schemeClr val="dk1"/>
              </a:solidFill>
            </a:endParaRPr>
          </a:p>
          <a:p>
            <a:pPr indent="-184150" lvl="0" marL="285750" rtl="0" algn="l">
              <a:lnSpc>
                <a:spcPct val="150000"/>
              </a:lnSpc>
              <a:spcBef>
                <a:spcPts val="0"/>
              </a:spcBef>
              <a:spcAft>
                <a:spcPts val="0"/>
              </a:spcAft>
              <a:buClr>
                <a:schemeClr val="dk1"/>
              </a:buClr>
              <a:buSzPts val="1100"/>
              <a:buChar char="●"/>
            </a:pPr>
            <a:r>
              <a:rPr lang="en" sz="1100">
                <a:solidFill>
                  <a:schemeClr val="dk1"/>
                </a:solidFill>
              </a:rPr>
              <a:t>Distributed Databases</a:t>
            </a:r>
            <a:endParaRPr sz="1100">
              <a:solidFill>
                <a:schemeClr val="dk1"/>
              </a:solidFill>
            </a:endParaRPr>
          </a:p>
        </p:txBody>
      </p:sp>
      <p:sp>
        <p:nvSpPr>
          <p:cNvPr id="230" name="Google Shape;230;p30"/>
          <p:cNvSpPr/>
          <p:nvPr/>
        </p:nvSpPr>
        <p:spPr>
          <a:xfrm>
            <a:off x="7088000" y="477500"/>
            <a:ext cx="1998900" cy="716100"/>
          </a:xfrm>
          <a:prstGeom prst="chevron">
            <a:avLst>
              <a:gd fmla="val 50000" name="adj"/>
            </a:avLst>
          </a:prstGeom>
          <a:solidFill>
            <a:srgbClr val="2642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aleway"/>
                <a:ea typeface="Raleway"/>
                <a:cs typeface="Raleway"/>
                <a:sym typeface="Raleway"/>
              </a:rPr>
              <a:t>Action</a:t>
            </a:r>
            <a:endParaRPr sz="1200">
              <a:solidFill>
                <a:srgbClr val="FFFFFF"/>
              </a:solidFill>
              <a:latin typeface="Raleway"/>
              <a:ea typeface="Raleway"/>
              <a:cs typeface="Raleway"/>
              <a:sym typeface="Raleway"/>
            </a:endParaRPr>
          </a:p>
        </p:txBody>
      </p:sp>
      <p:pic>
        <p:nvPicPr>
          <p:cNvPr id="231" name="Google Shape;231;p30"/>
          <p:cNvPicPr preferRelativeResize="0"/>
          <p:nvPr/>
        </p:nvPicPr>
        <p:blipFill>
          <a:blip r:embed="rId4">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1"/>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37" name="Google Shape;237;p31"/>
          <p:cNvPicPr preferRelativeResize="0"/>
          <p:nvPr/>
        </p:nvPicPr>
        <p:blipFill>
          <a:blip r:embed="rId4">
            <a:alphaModFix amt="8000"/>
          </a:blip>
          <a:stretch>
            <a:fillRect/>
          </a:stretch>
        </p:blipFill>
        <p:spPr>
          <a:xfrm>
            <a:off x="2263525" y="988225"/>
            <a:ext cx="5152975" cy="3342449"/>
          </a:xfrm>
          <a:prstGeom prst="rect">
            <a:avLst/>
          </a:prstGeom>
          <a:noFill/>
          <a:ln>
            <a:noFill/>
          </a:ln>
        </p:spPr>
      </p:pic>
      <p:sp>
        <p:nvSpPr>
          <p:cNvPr id="238" name="Google Shape;238;p31"/>
          <p:cNvSpPr txBox="1"/>
          <p:nvPr>
            <p:ph type="title"/>
          </p:nvPr>
        </p:nvSpPr>
        <p:spPr>
          <a:xfrm>
            <a:off x="2796075" y="1699250"/>
            <a:ext cx="3552000" cy="17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Data Analysis</a:t>
            </a:r>
            <a:endParaRPr>
              <a:solidFill>
                <a:schemeClr val="lt1"/>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Vs</a:t>
            </a:r>
            <a:endParaRPr>
              <a:solidFill>
                <a:schemeClr val="lt1"/>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chemeClr val="lt1"/>
                </a:solidFill>
                <a:latin typeface="Raleway ExtraBold"/>
                <a:ea typeface="Raleway ExtraBold"/>
                <a:cs typeface="Raleway ExtraBold"/>
                <a:sym typeface="Raleway ExtraBold"/>
              </a:rPr>
              <a:t>Data Science</a:t>
            </a:r>
            <a:endParaRPr>
              <a:solidFill>
                <a:schemeClr val="lt1"/>
              </a:solidFill>
              <a:latin typeface="Raleway ExtraBold"/>
              <a:ea typeface="Raleway ExtraBold"/>
              <a:cs typeface="Raleway ExtraBold"/>
              <a:sym typeface="Raleway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nvSpPr>
        <p:spPr>
          <a:xfrm>
            <a:off x="2741213" y="941513"/>
            <a:ext cx="38178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4B68F1"/>
                </a:solidFill>
              </a:rPr>
              <a:t>Hands-on, online Data Science training.</a:t>
            </a:r>
            <a:endParaRPr i="1">
              <a:solidFill>
                <a:srgbClr val="4B68F1"/>
              </a:solidFill>
            </a:endParaRPr>
          </a:p>
        </p:txBody>
      </p:sp>
      <p:pic>
        <p:nvPicPr>
          <p:cNvPr id="65" name="Google Shape;65;p14"/>
          <p:cNvPicPr preferRelativeResize="0"/>
          <p:nvPr/>
        </p:nvPicPr>
        <p:blipFill rotWithShape="1">
          <a:blip r:embed="rId3">
            <a:alphaModFix/>
          </a:blip>
          <a:srcRect b="33181" l="0" r="0" t="0"/>
          <a:stretch/>
        </p:blipFill>
        <p:spPr>
          <a:xfrm>
            <a:off x="3885788" y="643850"/>
            <a:ext cx="1372425" cy="297675"/>
          </a:xfrm>
          <a:prstGeom prst="rect">
            <a:avLst/>
          </a:prstGeom>
          <a:noFill/>
          <a:ln>
            <a:noFill/>
          </a:ln>
        </p:spPr>
      </p:pic>
      <p:pic>
        <p:nvPicPr>
          <p:cNvPr id="66" name="Google Shape;66;p14"/>
          <p:cNvPicPr preferRelativeResize="0"/>
          <p:nvPr/>
        </p:nvPicPr>
        <p:blipFill>
          <a:blip r:embed="rId4">
            <a:alphaModFix/>
          </a:blip>
          <a:stretch>
            <a:fillRect/>
          </a:stretch>
        </p:blipFill>
        <p:spPr>
          <a:xfrm>
            <a:off x="1540850" y="1283900"/>
            <a:ext cx="6218524" cy="2775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2"/>
          <p:cNvPicPr preferRelativeResize="0"/>
          <p:nvPr/>
        </p:nvPicPr>
        <p:blipFill>
          <a:blip r:embed="rId3">
            <a:alphaModFix/>
          </a:blip>
          <a:stretch>
            <a:fillRect/>
          </a:stretch>
        </p:blipFill>
        <p:spPr>
          <a:xfrm>
            <a:off x="1284625" y="766200"/>
            <a:ext cx="6667500" cy="4286250"/>
          </a:xfrm>
          <a:prstGeom prst="rect">
            <a:avLst/>
          </a:prstGeom>
          <a:noFill/>
          <a:ln>
            <a:noFill/>
          </a:ln>
        </p:spPr>
      </p:pic>
      <p:sp>
        <p:nvSpPr>
          <p:cNvPr id="244" name="Google Shape;244;p32"/>
          <p:cNvSpPr txBox="1"/>
          <p:nvPr>
            <p:ph idx="4294967295" type="title"/>
          </p:nvPr>
        </p:nvSpPr>
        <p:spPr>
          <a:xfrm>
            <a:off x="1863075" y="445025"/>
            <a:ext cx="5417700" cy="75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4B68F1"/>
                </a:solidFill>
              </a:rPr>
              <a:t>DATA ANALYSIS VS DATA SCIENCE</a:t>
            </a:r>
            <a:endParaRPr b="1" sz="1200">
              <a:solidFill>
                <a:srgbClr val="4B68F1"/>
              </a:solidFill>
            </a:endParaRPr>
          </a:p>
          <a:p>
            <a:pPr indent="0" lvl="0" marL="0" rtl="0" algn="ctr">
              <a:spcBef>
                <a:spcPts val="0"/>
              </a:spcBef>
              <a:spcAft>
                <a:spcPts val="0"/>
              </a:spcAft>
              <a:buNone/>
            </a:pPr>
            <a:r>
              <a:rPr lang="en">
                <a:solidFill>
                  <a:srgbClr val="264280"/>
                </a:solidFill>
                <a:latin typeface="Raleway ExtraBold"/>
                <a:ea typeface="Raleway ExtraBold"/>
                <a:cs typeface="Raleway ExtraBold"/>
                <a:sym typeface="Raleway ExtraBold"/>
              </a:rPr>
              <a:t>The traditional view</a:t>
            </a:r>
            <a:endParaRPr>
              <a:solidFill>
                <a:srgbClr val="264280"/>
              </a:solidFill>
              <a:latin typeface="Raleway ExtraBold"/>
              <a:ea typeface="Raleway ExtraBold"/>
              <a:cs typeface="Raleway ExtraBold"/>
              <a:sym typeface="Raleway ExtraBold"/>
            </a:endParaRPr>
          </a:p>
        </p:txBody>
      </p:sp>
      <p:pic>
        <p:nvPicPr>
          <p:cNvPr id="245" name="Google Shape;245;p32"/>
          <p:cNvPicPr preferRelativeResize="0"/>
          <p:nvPr/>
        </p:nvPicPr>
        <p:blipFill>
          <a:blip r:embed="rId4">
            <a:alphaModFix/>
          </a:blip>
          <a:stretch>
            <a:fillRect/>
          </a:stretch>
        </p:blipFill>
        <p:spPr>
          <a:xfrm>
            <a:off x="6770350" y="162492"/>
            <a:ext cx="2230800" cy="1447025"/>
          </a:xfrm>
          <a:prstGeom prst="rect">
            <a:avLst/>
          </a:prstGeom>
          <a:noFill/>
          <a:ln>
            <a:noFill/>
          </a:ln>
        </p:spPr>
      </p:pic>
      <p:pic>
        <p:nvPicPr>
          <p:cNvPr id="246" name="Google Shape;246;p32"/>
          <p:cNvPicPr preferRelativeResize="0"/>
          <p:nvPr/>
        </p:nvPicPr>
        <p:blipFill>
          <a:blip r:embed="rId4">
            <a:alphaModFix/>
          </a:blip>
          <a:stretch>
            <a:fillRect/>
          </a:stretch>
        </p:blipFill>
        <p:spPr>
          <a:xfrm rot="10800000">
            <a:off x="303876" y="162491"/>
            <a:ext cx="2230800" cy="1447025"/>
          </a:xfrm>
          <a:prstGeom prst="rect">
            <a:avLst/>
          </a:prstGeom>
          <a:noFill/>
          <a:ln>
            <a:noFill/>
          </a:ln>
        </p:spPr>
      </p:pic>
      <p:pic>
        <p:nvPicPr>
          <p:cNvPr id="247" name="Google Shape;247;p32"/>
          <p:cNvPicPr preferRelativeResize="0"/>
          <p:nvPr/>
        </p:nvPicPr>
        <p:blipFill>
          <a:blip r:embed="rId5">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3"/>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53" name="Google Shape;253;p33"/>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254" name="Google Shape;254;p33"/>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255" name="Google Shape;255;p33"/>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256" name="Google Shape;256;p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Python &amp; PyData Ecosystem</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4"/>
          <p:cNvPicPr preferRelativeResize="0"/>
          <p:nvPr/>
        </p:nvPicPr>
        <p:blipFill>
          <a:blip r:embed="rId3">
            <a:alphaModFix/>
          </a:blip>
          <a:stretch>
            <a:fillRect/>
          </a:stretch>
        </p:blipFill>
        <p:spPr>
          <a:xfrm>
            <a:off x="6770350" y="162492"/>
            <a:ext cx="2230800" cy="1447025"/>
          </a:xfrm>
          <a:prstGeom prst="rect">
            <a:avLst/>
          </a:prstGeom>
          <a:noFill/>
          <a:ln>
            <a:noFill/>
          </a:ln>
        </p:spPr>
      </p:pic>
      <p:pic>
        <p:nvPicPr>
          <p:cNvPr id="262" name="Google Shape;262;p34"/>
          <p:cNvPicPr preferRelativeResize="0"/>
          <p:nvPr/>
        </p:nvPicPr>
        <p:blipFill>
          <a:blip r:embed="rId3">
            <a:alphaModFix/>
          </a:blip>
          <a:stretch>
            <a:fillRect/>
          </a:stretch>
        </p:blipFill>
        <p:spPr>
          <a:xfrm rot="10800000">
            <a:off x="3744401" y="180291"/>
            <a:ext cx="2230800" cy="1447025"/>
          </a:xfrm>
          <a:prstGeom prst="rect">
            <a:avLst/>
          </a:prstGeom>
          <a:noFill/>
          <a:ln>
            <a:noFill/>
          </a:ln>
        </p:spPr>
      </p:pic>
      <p:sp>
        <p:nvSpPr>
          <p:cNvPr id="263" name="Google Shape;263;p34"/>
          <p:cNvSpPr txBox="1"/>
          <p:nvPr>
            <p:ph type="title"/>
          </p:nvPr>
        </p:nvSpPr>
        <p:spPr>
          <a:xfrm>
            <a:off x="768900" y="521225"/>
            <a:ext cx="4260300" cy="7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B68F1"/>
                </a:solidFill>
              </a:rPr>
              <a:t>PYTHON ECOSYSTEM:</a:t>
            </a:r>
            <a:endParaRPr sz="1200">
              <a:latin typeface="Raleway ExtraBold"/>
              <a:ea typeface="Raleway ExtraBold"/>
              <a:cs typeface="Raleway ExtraBold"/>
              <a:sym typeface="Raleway ExtraBold"/>
            </a:endParaRPr>
          </a:p>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T</a:t>
            </a:r>
            <a:r>
              <a:rPr lang="en">
                <a:solidFill>
                  <a:srgbClr val="264280"/>
                </a:solidFill>
                <a:latin typeface="Raleway ExtraBold"/>
                <a:ea typeface="Raleway ExtraBold"/>
                <a:cs typeface="Raleway ExtraBold"/>
                <a:sym typeface="Raleway ExtraBold"/>
              </a:rPr>
              <a:t>he libraries we use...</a:t>
            </a:r>
            <a:endParaRPr>
              <a:solidFill>
                <a:srgbClr val="264280"/>
              </a:solidFill>
              <a:latin typeface="Raleway ExtraBold"/>
              <a:ea typeface="Raleway ExtraBold"/>
              <a:cs typeface="Raleway ExtraBold"/>
              <a:sym typeface="Raleway ExtraBold"/>
            </a:endParaRPr>
          </a:p>
        </p:txBody>
      </p:sp>
      <p:sp>
        <p:nvSpPr>
          <p:cNvPr id="264" name="Google Shape;264;p34"/>
          <p:cNvSpPr txBox="1"/>
          <p:nvPr>
            <p:ph idx="1" type="body"/>
          </p:nvPr>
        </p:nvSpPr>
        <p:spPr>
          <a:xfrm>
            <a:off x="1067400" y="1398725"/>
            <a:ext cx="7009200" cy="3249300"/>
          </a:xfrm>
          <a:prstGeom prst="rect">
            <a:avLst/>
          </a:prstGeom>
        </p:spPr>
        <p:txBody>
          <a:bodyPr anchorCtr="0" anchor="t" bIns="91425" lIns="91425" spcFirstLastPara="1" rIns="91425" wrap="square" tIns="91425">
            <a:noAutofit/>
          </a:bodyPr>
          <a:lstStyle/>
          <a:p>
            <a:pPr indent="-311150" lvl="0" marL="457200" rtl="0" algn="l">
              <a:lnSpc>
                <a:spcPct val="175000"/>
              </a:lnSpc>
              <a:spcBef>
                <a:spcPts val="0"/>
              </a:spcBef>
              <a:spcAft>
                <a:spcPts val="0"/>
              </a:spcAft>
              <a:buSzPts val="1300"/>
              <a:buChar char="●"/>
            </a:pPr>
            <a:r>
              <a:rPr lang="en" sz="1300" u="sng">
                <a:solidFill>
                  <a:schemeClr val="hlink"/>
                </a:solidFill>
                <a:hlinkClick r:id="rId4"/>
              </a:rPr>
              <a:t>pandas</a:t>
            </a:r>
            <a:r>
              <a:rPr lang="en" sz="1300"/>
              <a:t>: The cornerstone of our Data Analysis job with Python</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5"/>
              </a:rPr>
              <a:t>matplotlib</a:t>
            </a:r>
            <a:r>
              <a:rPr lang="en" sz="1300"/>
              <a:t>: The foundational library for visualizations. Other libraries we’ll use will be built on top of matplotlib.</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6"/>
              </a:rPr>
              <a:t>numpy</a:t>
            </a:r>
            <a:r>
              <a:rPr lang="en" sz="1300"/>
              <a:t>: The numeric library that serves as the foundation of all calculations in Python.</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7"/>
              </a:rPr>
              <a:t>seaborn</a:t>
            </a:r>
            <a:r>
              <a:rPr lang="en" sz="1300"/>
              <a:t>: A statistical visualization tool built on top of matplotlib.</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8"/>
              </a:rPr>
              <a:t>statsmodels</a:t>
            </a:r>
            <a:r>
              <a:rPr lang="en" sz="1300"/>
              <a:t>: A library with many advanced statistical functions.</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9"/>
              </a:rPr>
              <a:t>scipy</a:t>
            </a:r>
            <a:r>
              <a:rPr lang="en" sz="1300"/>
              <a:t>: Advanced scientific computing, including functions for optimization, linear algebra, image processing and much more.</a:t>
            </a:r>
            <a:endParaRPr sz="1300"/>
          </a:p>
          <a:p>
            <a:pPr indent="-311150" lvl="0" marL="457200" rtl="0" algn="l">
              <a:lnSpc>
                <a:spcPct val="175000"/>
              </a:lnSpc>
              <a:spcBef>
                <a:spcPts val="0"/>
              </a:spcBef>
              <a:spcAft>
                <a:spcPts val="0"/>
              </a:spcAft>
              <a:buSzPts val="1300"/>
              <a:buChar char="●"/>
            </a:pPr>
            <a:r>
              <a:rPr lang="en" sz="1300" u="sng">
                <a:solidFill>
                  <a:schemeClr val="hlink"/>
                </a:solidFill>
                <a:hlinkClick r:id="rId10"/>
              </a:rPr>
              <a:t>s</a:t>
            </a:r>
            <a:r>
              <a:rPr lang="en" sz="1300" u="sng">
                <a:solidFill>
                  <a:schemeClr val="hlink"/>
                </a:solidFill>
                <a:hlinkClick r:id="rId11"/>
              </a:rPr>
              <a:t>cikit-learn</a:t>
            </a:r>
            <a:r>
              <a:rPr lang="en" sz="1300"/>
              <a:t>: The most popular machine learning library for Python (not deep learning)</a:t>
            </a:r>
            <a:endParaRPr sz="1300"/>
          </a:p>
        </p:txBody>
      </p:sp>
      <p:pic>
        <p:nvPicPr>
          <p:cNvPr id="265" name="Google Shape;265;p34"/>
          <p:cNvPicPr preferRelativeResize="0"/>
          <p:nvPr/>
        </p:nvPicPr>
        <p:blipFill>
          <a:blip r:embed="rId12">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5"/>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271" name="Google Shape;271;p35"/>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272" name="Google Shape;272;p35"/>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273" name="Google Shape;273;p35"/>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274" name="Google Shape;274;p35"/>
          <p:cNvSpPr txBox="1"/>
          <p:nvPr>
            <p:ph type="title"/>
          </p:nvPr>
        </p:nvSpPr>
        <p:spPr>
          <a:xfrm>
            <a:off x="2429275" y="2002275"/>
            <a:ext cx="4285500" cy="11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How Python Data</a:t>
            </a:r>
            <a:endParaRPr>
              <a:solidFill>
                <a:srgbClr val="FFFFFF"/>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Analysts Think</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6"/>
          <p:cNvPicPr preferRelativeResize="0"/>
          <p:nvPr/>
        </p:nvPicPr>
        <p:blipFill>
          <a:blip r:embed="rId3">
            <a:alphaModFix/>
          </a:blip>
          <a:stretch>
            <a:fillRect/>
          </a:stretch>
        </p:blipFill>
        <p:spPr>
          <a:xfrm>
            <a:off x="6625023" y="114650"/>
            <a:ext cx="1698304" cy="1101624"/>
          </a:xfrm>
          <a:prstGeom prst="rect">
            <a:avLst/>
          </a:prstGeom>
          <a:noFill/>
          <a:ln>
            <a:noFill/>
          </a:ln>
        </p:spPr>
      </p:pic>
      <p:pic>
        <p:nvPicPr>
          <p:cNvPr id="280" name="Google Shape;280;p36"/>
          <p:cNvPicPr preferRelativeResize="0"/>
          <p:nvPr/>
        </p:nvPicPr>
        <p:blipFill>
          <a:blip r:embed="rId3">
            <a:alphaModFix/>
          </a:blip>
          <a:stretch>
            <a:fillRect/>
          </a:stretch>
        </p:blipFill>
        <p:spPr>
          <a:xfrm rot="10800000">
            <a:off x="4083174" y="179153"/>
            <a:ext cx="2087036" cy="1353772"/>
          </a:xfrm>
          <a:prstGeom prst="rect">
            <a:avLst/>
          </a:prstGeom>
          <a:noFill/>
          <a:ln>
            <a:noFill/>
          </a:ln>
        </p:spPr>
      </p:pic>
      <p:sp>
        <p:nvSpPr>
          <p:cNvPr id="281" name="Google Shape;281;p36"/>
          <p:cNvSpPr txBox="1"/>
          <p:nvPr>
            <p:ph type="title"/>
          </p:nvPr>
        </p:nvSpPr>
        <p:spPr>
          <a:xfrm>
            <a:off x="1235175" y="353775"/>
            <a:ext cx="4513200" cy="7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B68F1"/>
                </a:solidFill>
              </a:rPr>
              <a:t>EXCEL, TABLEAU, ETC. </a:t>
            </a:r>
            <a:endParaRPr b="1" sz="1200">
              <a:solidFill>
                <a:srgbClr val="4B68F1"/>
              </a:solidFill>
            </a:endParaRPr>
          </a:p>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They’re all visual tools...</a:t>
            </a:r>
            <a:endParaRPr>
              <a:solidFill>
                <a:srgbClr val="264280"/>
              </a:solidFill>
              <a:latin typeface="Raleway ExtraBold"/>
              <a:ea typeface="Raleway ExtraBold"/>
              <a:cs typeface="Raleway ExtraBold"/>
              <a:sym typeface="Raleway ExtraBold"/>
            </a:endParaRPr>
          </a:p>
        </p:txBody>
      </p:sp>
      <p:pic>
        <p:nvPicPr>
          <p:cNvPr id="282" name="Google Shape;282;p36"/>
          <p:cNvPicPr preferRelativeResize="0"/>
          <p:nvPr/>
        </p:nvPicPr>
        <p:blipFill>
          <a:blip r:embed="rId4">
            <a:alphaModFix/>
          </a:blip>
          <a:stretch>
            <a:fillRect/>
          </a:stretch>
        </p:blipFill>
        <p:spPr>
          <a:xfrm>
            <a:off x="1235163" y="1264125"/>
            <a:ext cx="6673674" cy="3654625"/>
          </a:xfrm>
          <a:prstGeom prst="rect">
            <a:avLst/>
          </a:prstGeom>
          <a:noFill/>
          <a:ln>
            <a:noFill/>
          </a:ln>
        </p:spPr>
      </p:pic>
      <p:pic>
        <p:nvPicPr>
          <p:cNvPr id="283" name="Google Shape;283;p36"/>
          <p:cNvPicPr preferRelativeResize="0"/>
          <p:nvPr/>
        </p:nvPicPr>
        <p:blipFill>
          <a:blip r:embed="rId5">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7"/>
          <p:cNvPicPr preferRelativeResize="0"/>
          <p:nvPr/>
        </p:nvPicPr>
        <p:blipFill>
          <a:blip r:embed="rId3">
            <a:alphaModFix/>
          </a:blip>
          <a:stretch>
            <a:fillRect/>
          </a:stretch>
        </p:blipFill>
        <p:spPr>
          <a:xfrm>
            <a:off x="6770350" y="162492"/>
            <a:ext cx="2230800" cy="1447025"/>
          </a:xfrm>
          <a:prstGeom prst="rect">
            <a:avLst/>
          </a:prstGeom>
          <a:noFill/>
          <a:ln>
            <a:noFill/>
          </a:ln>
        </p:spPr>
      </p:pic>
      <p:pic>
        <p:nvPicPr>
          <p:cNvPr id="289" name="Google Shape;289;p37"/>
          <p:cNvPicPr preferRelativeResize="0"/>
          <p:nvPr/>
        </p:nvPicPr>
        <p:blipFill>
          <a:blip r:embed="rId3">
            <a:alphaModFix/>
          </a:blip>
          <a:stretch>
            <a:fillRect/>
          </a:stretch>
        </p:blipFill>
        <p:spPr>
          <a:xfrm rot="10800000">
            <a:off x="303876" y="162491"/>
            <a:ext cx="2230800" cy="1447025"/>
          </a:xfrm>
          <a:prstGeom prst="rect">
            <a:avLst/>
          </a:prstGeom>
          <a:noFill/>
          <a:ln>
            <a:noFill/>
          </a:ln>
        </p:spPr>
      </p:pic>
      <p:sp>
        <p:nvSpPr>
          <p:cNvPr id="290" name="Google Shape;290;p37"/>
          <p:cNvSpPr txBox="1"/>
          <p:nvPr>
            <p:ph type="title"/>
          </p:nvPr>
        </p:nvSpPr>
        <p:spPr>
          <a:xfrm>
            <a:off x="2464825" y="321875"/>
            <a:ext cx="4242000" cy="101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64280"/>
                </a:solidFill>
                <a:latin typeface="Raleway ExtraBold"/>
                <a:ea typeface="Raleway ExtraBold"/>
                <a:cs typeface="Raleway ExtraBold"/>
                <a:sym typeface="Raleway ExtraBold"/>
              </a:rPr>
              <a:t>Thinking like a</a:t>
            </a:r>
            <a:endParaRPr>
              <a:solidFill>
                <a:srgbClr val="264280"/>
              </a:solidFill>
              <a:latin typeface="Raleway ExtraBold"/>
              <a:ea typeface="Raleway ExtraBold"/>
              <a:cs typeface="Raleway ExtraBold"/>
              <a:sym typeface="Raleway ExtraBold"/>
            </a:endParaRPr>
          </a:p>
          <a:p>
            <a:pPr indent="0" lvl="0" marL="0" rtl="0" algn="ctr">
              <a:spcBef>
                <a:spcPts val="0"/>
              </a:spcBef>
              <a:spcAft>
                <a:spcPts val="0"/>
              </a:spcAft>
              <a:buNone/>
            </a:pPr>
            <a:r>
              <a:rPr lang="en">
                <a:solidFill>
                  <a:srgbClr val="264280"/>
                </a:solidFill>
                <a:latin typeface="Raleway ExtraBold"/>
                <a:ea typeface="Raleway ExtraBold"/>
                <a:cs typeface="Raleway ExtraBold"/>
                <a:sym typeface="Raleway ExtraBold"/>
              </a:rPr>
              <a:t>Python Data Analyst</a:t>
            </a:r>
            <a:endParaRPr>
              <a:solidFill>
                <a:srgbClr val="264280"/>
              </a:solidFill>
              <a:latin typeface="Raleway ExtraBold"/>
              <a:ea typeface="Raleway ExtraBold"/>
              <a:cs typeface="Raleway ExtraBold"/>
              <a:sym typeface="Raleway ExtraBold"/>
            </a:endParaRPr>
          </a:p>
        </p:txBody>
      </p:sp>
      <p:pic>
        <p:nvPicPr>
          <p:cNvPr id="291" name="Google Shape;291;p37"/>
          <p:cNvPicPr preferRelativeResize="0"/>
          <p:nvPr/>
        </p:nvPicPr>
        <p:blipFill>
          <a:blip r:embed="rId4">
            <a:alphaModFix/>
          </a:blip>
          <a:stretch>
            <a:fillRect/>
          </a:stretch>
        </p:blipFill>
        <p:spPr>
          <a:xfrm>
            <a:off x="924250" y="1458000"/>
            <a:ext cx="7323150" cy="3048250"/>
          </a:xfrm>
          <a:prstGeom prst="rect">
            <a:avLst/>
          </a:prstGeom>
          <a:noFill/>
          <a:ln>
            <a:noFill/>
          </a:ln>
        </p:spPr>
      </p:pic>
      <p:pic>
        <p:nvPicPr>
          <p:cNvPr id="292" name="Google Shape;292;p37"/>
          <p:cNvPicPr preferRelativeResize="0"/>
          <p:nvPr/>
        </p:nvPicPr>
        <p:blipFill>
          <a:blip r:embed="rId5">
            <a:alphaModFix/>
          </a:blip>
          <a:stretch>
            <a:fillRect/>
          </a:stretch>
        </p:blipFill>
        <p:spPr>
          <a:xfrm>
            <a:off x="8229873" y="4668599"/>
            <a:ext cx="602425" cy="195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38"/>
          <p:cNvPicPr preferRelativeResize="0"/>
          <p:nvPr/>
        </p:nvPicPr>
        <p:blipFill>
          <a:blip r:embed="rId3">
            <a:alphaModFix/>
          </a:blip>
          <a:stretch>
            <a:fillRect/>
          </a:stretch>
        </p:blipFill>
        <p:spPr>
          <a:xfrm>
            <a:off x="3187275" y="1037375"/>
            <a:ext cx="5046374" cy="3141375"/>
          </a:xfrm>
          <a:prstGeom prst="rect">
            <a:avLst/>
          </a:prstGeom>
          <a:noFill/>
          <a:ln>
            <a:noFill/>
          </a:ln>
        </p:spPr>
      </p:pic>
      <p:sp>
        <p:nvSpPr>
          <p:cNvPr id="298" name="Google Shape;298;p38"/>
          <p:cNvSpPr txBox="1"/>
          <p:nvPr>
            <p:ph type="title"/>
          </p:nvPr>
        </p:nvSpPr>
        <p:spPr>
          <a:xfrm>
            <a:off x="638225" y="1667350"/>
            <a:ext cx="5135700" cy="16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rgbClr val="264280"/>
                </a:solidFill>
                <a:latin typeface="Raleway ExtraBold"/>
                <a:ea typeface="Raleway ExtraBold"/>
                <a:cs typeface="Raleway ExtraBold"/>
                <a:sym typeface="Raleway ExtraBold"/>
              </a:rPr>
              <a:t>And finally,</a:t>
            </a:r>
            <a:endParaRPr sz="6000">
              <a:solidFill>
                <a:srgbClr val="264280"/>
              </a:solidFill>
              <a:latin typeface="Raleway ExtraBold"/>
              <a:ea typeface="Raleway ExtraBold"/>
              <a:cs typeface="Raleway ExtraBold"/>
              <a:sym typeface="Raleway ExtraBold"/>
            </a:endParaRPr>
          </a:p>
          <a:p>
            <a:pPr indent="0" lvl="0" marL="0" rtl="0" algn="l">
              <a:spcBef>
                <a:spcPts val="0"/>
              </a:spcBef>
              <a:spcAft>
                <a:spcPts val="0"/>
              </a:spcAft>
              <a:buNone/>
            </a:pPr>
            <a:r>
              <a:rPr lang="en" sz="6000">
                <a:solidFill>
                  <a:srgbClr val="264280"/>
                </a:solidFill>
                <a:latin typeface="Raleway ExtraBold"/>
                <a:ea typeface="Raleway ExtraBold"/>
                <a:cs typeface="Raleway ExtraBold"/>
                <a:sym typeface="Raleway ExtraBold"/>
              </a:rPr>
              <a:t>why Python?</a:t>
            </a:r>
            <a:endParaRPr sz="6000">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9"/>
          <p:cNvPicPr preferRelativeResize="0"/>
          <p:nvPr/>
        </p:nvPicPr>
        <p:blipFill>
          <a:blip r:embed="rId3">
            <a:alphaModFix/>
          </a:blip>
          <a:stretch>
            <a:fillRect/>
          </a:stretch>
        </p:blipFill>
        <p:spPr>
          <a:xfrm>
            <a:off x="1304875" y="440475"/>
            <a:ext cx="6534250" cy="3927650"/>
          </a:xfrm>
          <a:prstGeom prst="rect">
            <a:avLst/>
          </a:prstGeom>
          <a:noFill/>
          <a:ln>
            <a:noFill/>
          </a:ln>
        </p:spPr>
      </p:pic>
      <p:pic>
        <p:nvPicPr>
          <p:cNvPr id="304" name="Google Shape;304;p39"/>
          <p:cNvPicPr preferRelativeResize="0"/>
          <p:nvPr/>
        </p:nvPicPr>
        <p:blipFill>
          <a:blip r:embed="rId4">
            <a:alphaModFix/>
          </a:blip>
          <a:stretch>
            <a:fillRect/>
          </a:stretch>
        </p:blipFill>
        <p:spPr>
          <a:xfrm>
            <a:off x="6315800" y="2571754"/>
            <a:ext cx="2230800" cy="1447025"/>
          </a:xfrm>
          <a:prstGeom prst="rect">
            <a:avLst/>
          </a:prstGeom>
          <a:noFill/>
          <a:ln>
            <a:noFill/>
          </a:ln>
        </p:spPr>
      </p:pic>
      <p:pic>
        <p:nvPicPr>
          <p:cNvPr id="305" name="Google Shape;305;p39"/>
          <p:cNvPicPr preferRelativeResize="0"/>
          <p:nvPr/>
        </p:nvPicPr>
        <p:blipFill>
          <a:blip r:embed="rId4">
            <a:alphaModFix/>
          </a:blip>
          <a:stretch>
            <a:fillRect/>
          </a:stretch>
        </p:blipFill>
        <p:spPr>
          <a:xfrm rot="10800000">
            <a:off x="479326" y="2571741"/>
            <a:ext cx="2230800" cy="1447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0"/>
          <p:cNvPicPr preferRelativeResize="0"/>
          <p:nvPr/>
        </p:nvPicPr>
        <p:blipFill>
          <a:blip r:embed="rId3">
            <a:alphaModFix/>
          </a:blip>
          <a:stretch>
            <a:fillRect/>
          </a:stretch>
        </p:blipFill>
        <p:spPr>
          <a:xfrm>
            <a:off x="-1761500" y="1152475"/>
            <a:ext cx="4747026" cy="2955050"/>
          </a:xfrm>
          <a:prstGeom prst="rect">
            <a:avLst/>
          </a:prstGeom>
          <a:noFill/>
          <a:ln>
            <a:noFill/>
          </a:ln>
        </p:spPr>
      </p:pic>
      <p:sp>
        <p:nvSpPr>
          <p:cNvPr id="311" name="Google Shape;311;p40"/>
          <p:cNvSpPr txBox="1"/>
          <p:nvPr>
            <p:ph idx="1" type="body"/>
          </p:nvPr>
        </p:nvSpPr>
        <p:spPr>
          <a:xfrm>
            <a:off x="3286150" y="1457275"/>
            <a:ext cx="43125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rPr lang="en" sz="1400"/>
              <a:t>What is Data Analysis</a:t>
            </a:r>
            <a:endParaRPr sz="1400"/>
          </a:p>
          <a:p>
            <a:pPr indent="-317500" lvl="0" marL="457200" rtl="0" algn="l">
              <a:lnSpc>
                <a:spcPct val="150000"/>
              </a:lnSpc>
              <a:spcBef>
                <a:spcPts val="0"/>
              </a:spcBef>
              <a:spcAft>
                <a:spcPts val="0"/>
              </a:spcAft>
              <a:buSzPts val="1400"/>
              <a:buAutoNum type="arabicPeriod"/>
            </a:pPr>
            <a:r>
              <a:rPr b="1" lang="en" sz="1400"/>
              <a:t>Real Example Data Analysis with Python</a:t>
            </a:r>
            <a:endParaRPr b="1" sz="1400"/>
          </a:p>
          <a:p>
            <a:pPr indent="-317500" lvl="0" marL="457200" rtl="0" algn="l">
              <a:lnSpc>
                <a:spcPct val="150000"/>
              </a:lnSpc>
              <a:spcBef>
                <a:spcPts val="0"/>
              </a:spcBef>
              <a:spcAft>
                <a:spcPts val="0"/>
              </a:spcAft>
              <a:buSzPts val="1400"/>
              <a:buAutoNum type="arabicPeriod"/>
            </a:pPr>
            <a:r>
              <a:rPr lang="en" sz="1400"/>
              <a:t>How to use Jupyter Notebooks</a:t>
            </a:r>
            <a:endParaRPr sz="1400"/>
          </a:p>
          <a:p>
            <a:pPr indent="-317500" lvl="0" marL="457200" rtl="0" algn="l">
              <a:lnSpc>
                <a:spcPct val="150000"/>
              </a:lnSpc>
              <a:spcBef>
                <a:spcPts val="0"/>
              </a:spcBef>
              <a:spcAft>
                <a:spcPts val="0"/>
              </a:spcAft>
              <a:buSzPts val="1400"/>
              <a:buAutoNum type="arabicPeriod"/>
            </a:pPr>
            <a:r>
              <a:rPr lang="en" sz="1400"/>
              <a:t>Intro to NumPy (</a:t>
            </a:r>
            <a:r>
              <a:rPr lang="en" sz="1400">
                <a:solidFill>
                  <a:srgbClr val="4B68F1"/>
                </a:solidFill>
              </a:rPr>
              <a:t>exercises included</a:t>
            </a:r>
            <a:r>
              <a:rPr lang="en" sz="1400"/>
              <a:t>)</a:t>
            </a:r>
            <a:endParaRPr sz="1400"/>
          </a:p>
          <a:p>
            <a:pPr indent="-317500" lvl="0" marL="457200" rtl="0" algn="l">
              <a:lnSpc>
                <a:spcPct val="150000"/>
              </a:lnSpc>
              <a:spcBef>
                <a:spcPts val="0"/>
              </a:spcBef>
              <a:spcAft>
                <a:spcPts val="0"/>
              </a:spcAft>
              <a:buSzPts val="1400"/>
              <a:buAutoNum type="arabicPeriod"/>
            </a:pPr>
            <a:r>
              <a:rPr lang="en" sz="1400"/>
              <a:t>Intro to Pandas (</a:t>
            </a:r>
            <a:r>
              <a:rPr lang="en" sz="1400">
                <a:solidFill>
                  <a:srgbClr val="4B68F1"/>
                </a:solidFill>
              </a:rPr>
              <a:t>exercises included</a:t>
            </a:r>
            <a:r>
              <a:rPr lang="en" sz="1400"/>
              <a:t>)</a:t>
            </a:r>
            <a:endParaRPr sz="1400"/>
          </a:p>
          <a:p>
            <a:pPr indent="-317500" lvl="0" marL="457200" rtl="0" algn="l">
              <a:lnSpc>
                <a:spcPct val="150000"/>
              </a:lnSpc>
              <a:spcBef>
                <a:spcPts val="0"/>
              </a:spcBef>
              <a:spcAft>
                <a:spcPts val="0"/>
              </a:spcAft>
              <a:buSzPts val="1400"/>
              <a:buAutoNum type="arabicPeriod"/>
            </a:pPr>
            <a:r>
              <a:rPr lang="en" sz="1400"/>
              <a:t>Data Cleaning</a:t>
            </a:r>
            <a:endParaRPr sz="1400"/>
          </a:p>
          <a:p>
            <a:pPr indent="-317500" lvl="0" marL="457200" rtl="0" algn="l">
              <a:lnSpc>
                <a:spcPct val="150000"/>
              </a:lnSpc>
              <a:spcBef>
                <a:spcPts val="0"/>
              </a:spcBef>
              <a:spcAft>
                <a:spcPts val="0"/>
              </a:spcAft>
              <a:buSzPts val="1400"/>
              <a:buAutoNum type="arabicPeriod"/>
            </a:pPr>
            <a:r>
              <a:rPr lang="en" sz="1400"/>
              <a:t>Reading Data SQL, CSVs, APIs, etc</a:t>
            </a:r>
            <a:endParaRPr sz="1400"/>
          </a:p>
          <a:p>
            <a:pPr indent="-317500" lvl="0" marL="457200" rtl="0" algn="l">
              <a:lnSpc>
                <a:spcPct val="150000"/>
              </a:lnSpc>
              <a:spcBef>
                <a:spcPts val="0"/>
              </a:spcBef>
              <a:spcAft>
                <a:spcPts val="0"/>
              </a:spcAft>
              <a:buSzPts val="1400"/>
              <a:buAutoNum type="arabicPeriod"/>
            </a:pPr>
            <a:r>
              <a:rPr lang="en" sz="1400"/>
              <a:t>Python in Under 10 Minutes</a:t>
            </a:r>
            <a:endParaRPr sz="1400"/>
          </a:p>
        </p:txBody>
      </p:sp>
      <p:sp>
        <p:nvSpPr>
          <p:cNvPr id="312" name="Google Shape;312;p40"/>
          <p:cNvSpPr txBox="1"/>
          <p:nvPr>
            <p:ph type="title"/>
          </p:nvPr>
        </p:nvSpPr>
        <p:spPr>
          <a:xfrm>
            <a:off x="2849700" y="673625"/>
            <a:ext cx="344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About this tutorial</a:t>
            </a:r>
            <a:endParaRPr>
              <a:solidFill>
                <a:srgbClr val="264280"/>
              </a:solidFill>
              <a:latin typeface="Raleway ExtraBold"/>
              <a:ea typeface="Raleway ExtraBold"/>
              <a:cs typeface="Raleway ExtraBold"/>
              <a:sym typeface="Raleway ExtraBold"/>
            </a:endParaRPr>
          </a:p>
        </p:txBody>
      </p:sp>
      <p:pic>
        <p:nvPicPr>
          <p:cNvPr id="313" name="Google Shape;313;p40"/>
          <p:cNvPicPr preferRelativeResize="0"/>
          <p:nvPr/>
        </p:nvPicPr>
        <p:blipFill>
          <a:blip r:embed="rId4">
            <a:alphaModFix/>
          </a:blip>
          <a:stretch>
            <a:fillRect/>
          </a:stretch>
        </p:blipFill>
        <p:spPr>
          <a:xfrm>
            <a:off x="6682625" y="370804"/>
            <a:ext cx="2230800" cy="1447025"/>
          </a:xfrm>
          <a:prstGeom prst="rect">
            <a:avLst/>
          </a:prstGeom>
          <a:noFill/>
          <a:ln>
            <a:noFill/>
          </a:ln>
        </p:spPr>
      </p:pic>
      <p:pic>
        <p:nvPicPr>
          <p:cNvPr id="314" name="Google Shape;314;p40"/>
          <p:cNvPicPr preferRelativeResize="0"/>
          <p:nvPr/>
        </p:nvPicPr>
        <p:blipFill>
          <a:blip r:embed="rId4">
            <a:alphaModFix/>
          </a:blip>
          <a:stretch>
            <a:fillRect/>
          </a:stretch>
        </p:blipFill>
        <p:spPr>
          <a:xfrm rot="10800000">
            <a:off x="6858876" y="2906666"/>
            <a:ext cx="2230800" cy="1447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999612" y="169675"/>
            <a:ext cx="7529326" cy="4883900"/>
          </a:xfrm>
          <a:prstGeom prst="rect">
            <a:avLst/>
          </a:prstGeom>
          <a:noFill/>
          <a:ln>
            <a:noFill/>
          </a:ln>
        </p:spPr>
      </p:pic>
      <p:pic>
        <p:nvPicPr>
          <p:cNvPr id="72" name="Google Shape;72;p15"/>
          <p:cNvPicPr preferRelativeResize="0"/>
          <p:nvPr/>
        </p:nvPicPr>
        <p:blipFill rotWithShape="1">
          <a:blip r:embed="rId4">
            <a:alphaModFix/>
          </a:blip>
          <a:srcRect b="0" l="5035" r="5035" t="0"/>
          <a:stretch/>
        </p:blipFill>
        <p:spPr>
          <a:xfrm>
            <a:off x="615050" y="96584"/>
            <a:ext cx="7913899" cy="49503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1761500" y="1152475"/>
            <a:ext cx="4747026" cy="2955050"/>
          </a:xfrm>
          <a:prstGeom prst="rect">
            <a:avLst/>
          </a:prstGeom>
          <a:noFill/>
          <a:ln>
            <a:noFill/>
          </a:ln>
        </p:spPr>
      </p:pic>
      <p:sp>
        <p:nvSpPr>
          <p:cNvPr id="78" name="Google Shape;78;p16"/>
          <p:cNvSpPr txBox="1"/>
          <p:nvPr>
            <p:ph idx="1" type="body"/>
          </p:nvPr>
        </p:nvSpPr>
        <p:spPr>
          <a:xfrm>
            <a:off x="3286150" y="1457275"/>
            <a:ext cx="43125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AutoNum type="arabicPeriod"/>
            </a:pPr>
            <a:r>
              <a:rPr lang="en" sz="1400"/>
              <a:t>What is Data Analysis</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4"/>
              </a:rPr>
              <a:t>Real example Data Analysis with Python</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5"/>
              </a:rPr>
              <a:t>How to use Jupyter Notebooks</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6"/>
              </a:rPr>
              <a:t>Intro to NumPy (exercises included)</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7"/>
              </a:rPr>
              <a:t>Intro to Pandas (exercises included)</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8"/>
              </a:rPr>
              <a:t>Data Cleaning</a:t>
            </a:r>
            <a:endParaRPr sz="1400"/>
          </a:p>
          <a:p>
            <a:pPr indent="-317500" lvl="0" marL="457200" rtl="0" algn="l">
              <a:lnSpc>
                <a:spcPct val="150000"/>
              </a:lnSpc>
              <a:spcBef>
                <a:spcPts val="0"/>
              </a:spcBef>
              <a:spcAft>
                <a:spcPts val="0"/>
              </a:spcAft>
              <a:buSzPts val="1400"/>
              <a:buAutoNum type="arabicPeriod"/>
            </a:pPr>
            <a:r>
              <a:rPr lang="en" sz="1400"/>
              <a:t>Reading Data SQL, CSVs, APIs, etc</a:t>
            </a:r>
            <a:endParaRPr sz="1400"/>
          </a:p>
          <a:p>
            <a:pPr indent="-317500" lvl="0" marL="457200" rtl="0" algn="l">
              <a:lnSpc>
                <a:spcPct val="150000"/>
              </a:lnSpc>
              <a:spcBef>
                <a:spcPts val="0"/>
              </a:spcBef>
              <a:spcAft>
                <a:spcPts val="0"/>
              </a:spcAft>
              <a:buSzPts val="1400"/>
              <a:buAutoNum type="arabicPeriod"/>
            </a:pPr>
            <a:r>
              <a:rPr lang="en" sz="1400" u="sng">
                <a:solidFill>
                  <a:schemeClr val="hlink"/>
                </a:solidFill>
                <a:hlinkClick r:id="rId9"/>
              </a:rPr>
              <a:t>Python in Under 10 Minutes</a:t>
            </a:r>
            <a:endParaRPr sz="1400"/>
          </a:p>
        </p:txBody>
      </p:sp>
      <p:sp>
        <p:nvSpPr>
          <p:cNvPr id="79" name="Google Shape;79;p16"/>
          <p:cNvSpPr txBox="1"/>
          <p:nvPr>
            <p:ph type="title"/>
          </p:nvPr>
        </p:nvSpPr>
        <p:spPr>
          <a:xfrm>
            <a:off x="2849700" y="673625"/>
            <a:ext cx="344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About this tutorial</a:t>
            </a:r>
            <a:endParaRPr>
              <a:solidFill>
                <a:srgbClr val="264280"/>
              </a:solidFill>
              <a:latin typeface="Raleway ExtraBold"/>
              <a:ea typeface="Raleway ExtraBold"/>
              <a:cs typeface="Raleway ExtraBold"/>
              <a:sym typeface="Raleway ExtraBold"/>
            </a:endParaRPr>
          </a:p>
        </p:txBody>
      </p:sp>
      <p:pic>
        <p:nvPicPr>
          <p:cNvPr id="80" name="Google Shape;80;p16"/>
          <p:cNvPicPr preferRelativeResize="0"/>
          <p:nvPr/>
        </p:nvPicPr>
        <p:blipFill>
          <a:blip r:embed="rId10">
            <a:alphaModFix/>
          </a:blip>
          <a:stretch>
            <a:fillRect/>
          </a:stretch>
        </p:blipFill>
        <p:spPr>
          <a:xfrm>
            <a:off x="6682625" y="370804"/>
            <a:ext cx="2230800" cy="1447025"/>
          </a:xfrm>
          <a:prstGeom prst="rect">
            <a:avLst/>
          </a:prstGeom>
          <a:noFill/>
          <a:ln>
            <a:noFill/>
          </a:ln>
        </p:spPr>
      </p:pic>
      <p:pic>
        <p:nvPicPr>
          <p:cNvPr id="81" name="Google Shape;81;p16"/>
          <p:cNvPicPr preferRelativeResize="0"/>
          <p:nvPr/>
        </p:nvPicPr>
        <p:blipFill>
          <a:blip r:embed="rId10">
            <a:alphaModFix/>
          </a:blip>
          <a:stretch>
            <a:fillRect/>
          </a:stretch>
        </p:blipFill>
        <p:spPr>
          <a:xfrm rot="10800000">
            <a:off x="6858876" y="2906666"/>
            <a:ext cx="2230800" cy="1447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0" y="0"/>
            <a:ext cx="9143998" cy="5143500"/>
          </a:xfrm>
          <a:prstGeom prst="rect">
            <a:avLst/>
          </a:prstGeom>
          <a:noFill/>
          <a:ln>
            <a:noFill/>
          </a:ln>
        </p:spPr>
      </p:pic>
      <p:pic>
        <p:nvPicPr>
          <p:cNvPr id="87" name="Google Shape;87;p17"/>
          <p:cNvPicPr preferRelativeResize="0"/>
          <p:nvPr/>
        </p:nvPicPr>
        <p:blipFill>
          <a:blip r:embed="rId4">
            <a:alphaModFix/>
          </a:blip>
          <a:stretch>
            <a:fillRect/>
          </a:stretch>
        </p:blipFill>
        <p:spPr>
          <a:xfrm>
            <a:off x="1351725" y="2556275"/>
            <a:ext cx="247650" cy="247650"/>
          </a:xfrm>
          <a:prstGeom prst="rect">
            <a:avLst/>
          </a:prstGeom>
          <a:noFill/>
          <a:ln>
            <a:noFill/>
          </a:ln>
        </p:spPr>
      </p:pic>
      <p:pic>
        <p:nvPicPr>
          <p:cNvPr id="88" name="Google Shape;88;p17"/>
          <p:cNvPicPr preferRelativeResize="0"/>
          <p:nvPr/>
        </p:nvPicPr>
        <p:blipFill>
          <a:blip r:embed="rId5">
            <a:alphaModFix/>
          </a:blip>
          <a:stretch>
            <a:fillRect/>
          </a:stretch>
        </p:blipFill>
        <p:spPr>
          <a:xfrm>
            <a:off x="8018125" y="1375825"/>
            <a:ext cx="152400" cy="152400"/>
          </a:xfrm>
          <a:prstGeom prst="rect">
            <a:avLst/>
          </a:prstGeom>
          <a:noFill/>
          <a:ln>
            <a:noFill/>
          </a:ln>
        </p:spPr>
      </p:pic>
      <p:pic>
        <p:nvPicPr>
          <p:cNvPr id="89" name="Google Shape;89;p17"/>
          <p:cNvPicPr preferRelativeResize="0"/>
          <p:nvPr/>
        </p:nvPicPr>
        <p:blipFill>
          <a:blip r:embed="rId6">
            <a:alphaModFix/>
          </a:blip>
          <a:stretch>
            <a:fillRect/>
          </a:stretch>
        </p:blipFill>
        <p:spPr>
          <a:xfrm>
            <a:off x="7611425" y="3927650"/>
            <a:ext cx="152400" cy="152400"/>
          </a:xfrm>
          <a:prstGeom prst="rect">
            <a:avLst/>
          </a:prstGeom>
          <a:noFill/>
          <a:ln>
            <a:noFill/>
          </a:ln>
        </p:spPr>
      </p:pic>
      <p:sp>
        <p:nvSpPr>
          <p:cNvPr id="90" name="Google Shape;90;p1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leway ExtraBold"/>
                <a:ea typeface="Raleway ExtraBold"/>
                <a:cs typeface="Raleway ExtraBold"/>
                <a:sym typeface="Raleway ExtraBold"/>
              </a:rPr>
              <a:t>What is Data Analysis?</a:t>
            </a:r>
            <a:endParaRPr>
              <a:solidFill>
                <a:srgbClr val="FFFFFF"/>
              </a:solidFill>
              <a:latin typeface="Raleway ExtraBold"/>
              <a:ea typeface="Raleway ExtraBold"/>
              <a:cs typeface="Raleway ExtraBold"/>
              <a:sym typeface="Raleway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96" name="Google Shape;96;p18"/>
          <p:cNvSpPr txBox="1"/>
          <p:nvPr>
            <p:ph idx="1" type="body"/>
          </p:nvPr>
        </p:nvSpPr>
        <p:spPr>
          <a:xfrm>
            <a:off x="311700" y="1152475"/>
            <a:ext cx="84126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a:t>
            </a:r>
            <a:r>
              <a:rPr i="1" lang="en"/>
              <a:t> process of inspecting, cleansing, transforming and modeling data with the goal of discovering useful information, informing conclusion and supporting decision-making.</a:t>
            </a:r>
            <a:endParaRPr i="1"/>
          </a:p>
          <a:p>
            <a:pPr indent="0" lvl="0" marL="0" rtl="0" algn="r">
              <a:spcBef>
                <a:spcPts val="1600"/>
              </a:spcBef>
              <a:spcAft>
                <a:spcPts val="1600"/>
              </a:spcAft>
              <a:buNone/>
            </a:pPr>
            <a:r>
              <a:rPr lang="en" u="sng">
                <a:solidFill>
                  <a:schemeClr val="hlink"/>
                </a:solidFill>
                <a:hlinkClick r:id="rId4"/>
              </a:rPr>
              <a:t>Definition by Wikipedia</a:t>
            </a:r>
            <a:r>
              <a:rPr lang="en"/>
              <a:t>.</a:t>
            </a:r>
            <a:endParaRPr/>
          </a:p>
        </p:txBody>
      </p:sp>
      <p:pic>
        <p:nvPicPr>
          <p:cNvPr id="97" name="Google Shape;97;p18"/>
          <p:cNvPicPr preferRelativeResize="0"/>
          <p:nvPr/>
        </p:nvPicPr>
        <p:blipFill>
          <a:blip r:embed="rId5">
            <a:alphaModFix/>
          </a:blip>
          <a:stretch>
            <a:fillRect/>
          </a:stretch>
        </p:blipFill>
        <p:spPr>
          <a:xfrm>
            <a:off x="8229873" y="4668599"/>
            <a:ext cx="602425" cy="195550"/>
          </a:xfrm>
          <a:prstGeom prst="rect">
            <a:avLst/>
          </a:prstGeom>
          <a:noFill/>
          <a:ln>
            <a:noFill/>
          </a:ln>
        </p:spPr>
      </p:pic>
      <p:pic>
        <p:nvPicPr>
          <p:cNvPr id="98" name="Google Shape;98;p18"/>
          <p:cNvPicPr preferRelativeResize="0"/>
          <p:nvPr/>
        </p:nvPicPr>
        <p:blipFill>
          <a:blip r:embed="rId6">
            <a:alphaModFix/>
          </a:blip>
          <a:stretch>
            <a:fillRect/>
          </a:stretch>
        </p:blipFill>
        <p:spPr>
          <a:xfrm rot="10800000">
            <a:off x="757037" y="3986687"/>
            <a:ext cx="105088" cy="105088"/>
          </a:xfrm>
          <a:prstGeom prst="rect">
            <a:avLst/>
          </a:prstGeom>
          <a:noFill/>
          <a:ln>
            <a:noFill/>
          </a:ln>
        </p:spPr>
      </p:pic>
      <p:pic>
        <p:nvPicPr>
          <p:cNvPr id="99" name="Google Shape;99;p18"/>
          <p:cNvPicPr preferRelativeResize="0"/>
          <p:nvPr/>
        </p:nvPicPr>
        <p:blipFill>
          <a:blip r:embed="rId7">
            <a:alphaModFix/>
          </a:blip>
          <a:stretch>
            <a:fillRect/>
          </a:stretch>
        </p:blipFill>
        <p:spPr>
          <a:xfrm flipH="1" rot="10800000">
            <a:off x="6111974" y="547251"/>
            <a:ext cx="204025" cy="204025"/>
          </a:xfrm>
          <a:prstGeom prst="rect">
            <a:avLst/>
          </a:prstGeom>
          <a:noFill/>
          <a:ln>
            <a:noFill/>
          </a:ln>
        </p:spPr>
      </p:pic>
      <p:sp>
        <p:nvSpPr>
          <p:cNvPr id="100" name="Google Shape;100;p18"/>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808325" y="199713"/>
            <a:ext cx="7313775" cy="4744076"/>
          </a:xfrm>
          <a:prstGeom prst="rect">
            <a:avLst/>
          </a:prstGeom>
          <a:noFill/>
          <a:ln>
            <a:noFill/>
          </a:ln>
        </p:spPr>
      </p:pic>
      <p:sp>
        <p:nvSpPr>
          <p:cNvPr id="106" name="Google Shape;106;p1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a:t>
            </a:r>
            <a:r>
              <a:rPr i="1" lang="en">
                <a:latin typeface="Verdana"/>
                <a:ea typeface="Verdana"/>
                <a:cs typeface="Verdana"/>
                <a:sym typeface="Verdana"/>
              </a:rPr>
              <a:t> </a:t>
            </a:r>
            <a:r>
              <a:rPr b="1" i="1" lang="en">
                <a:solidFill>
                  <a:srgbClr val="4B68F1"/>
                </a:solidFill>
              </a:rPr>
              <a:t>inspecting, cleansing, transforming</a:t>
            </a:r>
            <a:r>
              <a:rPr i="1" lang="en">
                <a:latin typeface="Verdana"/>
                <a:ea typeface="Verdana"/>
                <a:cs typeface="Verdana"/>
                <a:sym typeface="Verdana"/>
              </a:rPr>
              <a:t> </a:t>
            </a:r>
            <a:r>
              <a:rPr i="1" lang="en"/>
              <a:t>and modeling data with the goal of discovering useful information, informing conclusion and supporting decision-making.</a:t>
            </a:r>
            <a:endParaRPr i="1"/>
          </a:p>
          <a:p>
            <a:pPr indent="0" lvl="0" marL="0" rtl="0" algn="r">
              <a:spcBef>
                <a:spcPts val="1600"/>
              </a:spcBef>
              <a:spcAft>
                <a:spcPts val="1600"/>
              </a:spcAft>
              <a:buNone/>
            </a:pPr>
            <a:r>
              <a:rPr lang="en" u="sng">
                <a:solidFill>
                  <a:schemeClr val="hlink"/>
                </a:solidFill>
                <a:hlinkClick r:id="rId4"/>
              </a:rPr>
              <a:t>Definition by Wikipedia</a:t>
            </a:r>
            <a:r>
              <a:rPr lang="en"/>
              <a:t>.</a:t>
            </a:r>
            <a:endParaRPr/>
          </a:p>
        </p:txBody>
      </p:sp>
      <p:pic>
        <p:nvPicPr>
          <p:cNvPr id="107" name="Google Shape;107;p19"/>
          <p:cNvPicPr preferRelativeResize="0"/>
          <p:nvPr/>
        </p:nvPicPr>
        <p:blipFill>
          <a:blip r:embed="rId5">
            <a:alphaModFix/>
          </a:blip>
          <a:stretch>
            <a:fillRect/>
          </a:stretch>
        </p:blipFill>
        <p:spPr>
          <a:xfrm>
            <a:off x="8229873" y="4668599"/>
            <a:ext cx="602425" cy="195550"/>
          </a:xfrm>
          <a:prstGeom prst="rect">
            <a:avLst/>
          </a:prstGeom>
          <a:noFill/>
          <a:ln>
            <a:noFill/>
          </a:ln>
        </p:spPr>
      </p:pic>
      <p:pic>
        <p:nvPicPr>
          <p:cNvPr id="108" name="Google Shape;108;p19"/>
          <p:cNvPicPr preferRelativeResize="0"/>
          <p:nvPr/>
        </p:nvPicPr>
        <p:blipFill>
          <a:blip r:embed="rId6">
            <a:alphaModFix/>
          </a:blip>
          <a:stretch>
            <a:fillRect/>
          </a:stretch>
        </p:blipFill>
        <p:spPr>
          <a:xfrm rot="10800000">
            <a:off x="757037" y="3986687"/>
            <a:ext cx="105088" cy="105088"/>
          </a:xfrm>
          <a:prstGeom prst="rect">
            <a:avLst/>
          </a:prstGeom>
          <a:noFill/>
          <a:ln>
            <a:noFill/>
          </a:ln>
        </p:spPr>
      </p:pic>
      <p:pic>
        <p:nvPicPr>
          <p:cNvPr id="109" name="Google Shape;109;p19"/>
          <p:cNvPicPr preferRelativeResize="0"/>
          <p:nvPr/>
        </p:nvPicPr>
        <p:blipFill>
          <a:blip r:embed="rId7">
            <a:alphaModFix/>
          </a:blip>
          <a:stretch>
            <a:fillRect/>
          </a:stretch>
        </p:blipFill>
        <p:spPr>
          <a:xfrm flipH="1" rot="10800000">
            <a:off x="6111974" y="547251"/>
            <a:ext cx="204025" cy="204025"/>
          </a:xfrm>
          <a:prstGeom prst="rect">
            <a:avLst/>
          </a:prstGeom>
          <a:noFill/>
          <a:ln>
            <a:noFill/>
          </a:ln>
        </p:spPr>
      </p:pic>
      <p:sp>
        <p:nvSpPr>
          <p:cNvPr id="110" name="Google Shape;110;p19"/>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0"/>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16" name="Google Shape;116;p20"/>
          <p:cNvPicPr preferRelativeResize="0"/>
          <p:nvPr/>
        </p:nvPicPr>
        <p:blipFill>
          <a:blip r:embed="rId4">
            <a:alphaModFix/>
          </a:blip>
          <a:stretch>
            <a:fillRect/>
          </a:stretch>
        </p:blipFill>
        <p:spPr>
          <a:xfrm>
            <a:off x="8229873" y="4668599"/>
            <a:ext cx="602425" cy="195550"/>
          </a:xfrm>
          <a:prstGeom prst="rect">
            <a:avLst/>
          </a:prstGeom>
          <a:noFill/>
          <a:ln>
            <a:noFill/>
          </a:ln>
        </p:spPr>
      </p:pic>
      <p:pic>
        <p:nvPicPr>
          <p:cNvPr id="117" name="Google Shape;117;p20"/>
          <p:cNvPicPr preferRelativeResize="0"/>
          <p:nvPr/>
        </p:nvPicPr>
        <p:blipFill>
          <a:blip r:embed="rId5">
            <a:alphaModFix/>
          </a:blip>
          <a:stretch>
            <a:fillRect/>
          </a:stretch>
        </p:blipFill>
        <p:spPr>
          <a:xfrm rot="10800000">
            <a:off x="757037" y="3986687"/>
            <a:ext cx="105088" cy="105088"/>
          </a:xfrm>
          <a:prstGeom prst="rect">
            <a:avLst/>
          </a:prstGeom>
          <a:noFill/>
          <a:ln>
            <a:noFill/>
          </a:ln>
        </p:spPr>
      </p:pic>
      <p:pic>
        <p:nvPicPr>
          <p:cNvPr id="118" name="Google Shape;118;p20"/>
          <p:cNvPicPr preferRelativeResize="0"/>
          <p:nvPr/>
        </p:nvPicPr>
        <p:blipFill>
          <a:blip r:embed="rId6">
            <a:alphaModFix/>
          </a:blip>
          <a:stretch>
            <a:fillRect/>
          </a:stretch>
        </p:blipFill>
        <p:spPr>
          <a:xfrm flipH="1" rot="10800000">
            <a:off x="6111974" y="547251"/>
            <a:ext cx="204025" cy="204025"/>
          </a:xfrm>
          <a:prstGeom prst="rect">
            <a:avLst/>
          </a:prstGeom>
          <a:noFill/>
          <a:ln>
            <a:noFill/>
          </a:ln>
        </p:spPr>
      </p:pic>
      <p:sp>
        <p:nvSpPr>
          <p:cNvPr id="119" name="Google Shape;119;p2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 inspecting, cleansing, transforming and </a:t>
            </a:r>
            <a:r>
              <a:rPr b="1" i="1" lang="en">
                <a:solidFill>
                  <a:srgbClr val="4B68F1"/>
                </a:solidFill>
              </a:rPr>
              <a:t>modeling data</a:t>
            </a:r>
            <a:r>
              <a:rPr i="1" lang="en"/>
              <a:t> with the goal of discovering useful information, informing conclusion and supporting decision-making.</a:t>
            </a:r>
            <a:endParaRPr i="1"/>
          </a:p>
          <a:p>
            <a:pPr indent="0" lvl="0" marL="0" rtl="0" algn="r">
              <a:spcBef>
                <a:spcPts val="1600"/>
              </a:spcBef>
              <a:spcAft>
                <a:spcPts val="1600"/>
              </a:spcAft>
              <a:buNone/>
            </a:pPr>
            <a:r>
              <a:rPr lang="en" u="sng">
                <a:solidFill>
                  <a:schemeClr val="hlink"/>
                </a:solidFill>
                <a:hlinkClick r:id="rId7"/>
              </a:rPr>
              <a:t>Definition by Wikipedia</a:t>
            </a:r>
            <a:r>
              <a:rPr lang="en"/>
              <a:t>.</a:t>
            </a:r>
            <a:endParaRPr/>
          </a:p>
        </p:txBody>
      </p:sp>
      <p:sp>
        <p:nvSpPr>
          <p:cNvPr id="120" name="Google Shape;120;p20"/>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1"/>
          <p:cNvPicPr preferRelativeResize="0"/>
          <p:nvPr/>
        </p:nvPicPr>
        <p:blipFill>
          <a:blip r:embed="rId3">
            <a:alphaModFix/>
          </a:blip>
          <a:stretch>
            <a:fillRect/>
          </a:stretch>
        </p:blipFill>
        <p:spPr>
          <a:xfrm>
            <a:off x="808325" y="199713"/>
            <a:ext cx="7313775" cy="4744076"/>
          </a:xfrm>
          <a:prstGeom prst="rect">
            <a:avLst/>
          </a:prstGeom>
          <a:noFill/>
          <a:ln>
            <a:noFill/>
          </a:ln>
        </p:spPr>
      </p:pic>
      <p:pic>
        <p:nvPicPr>
          <p:cNvPr id="126" name="Google Shape;126;p21"/>
          <p:cNvPicPr preferRelativeResize="0"/>
          <p:nvPr/>
        </p:nvPicPr>
        <p:blipFill>
          <a:blip r:embed="rId4">
            <a:alphaModFix/>
          </a:blip>
          <a:stretch>
            <a:fillRect/>
          </a:stretch>
        </p:blipFill>
        <p:spPr>
          <a:xfrm>
            <a:off x="8229873" y="4668599"/>
            <a:ext cx="602425" cy="195550"/>
          </a:xfrm>
          <a:prstGeom prst="rect">
            <a:avLst/>
          </a:prstGeom>
          <a:noFill/>
          <a:ln>
            <a:noFill/>
          </a:ln>
        </p:spPr>
      </p:pic>
      <p:pic>
        <p:nvPicPr>
          <p:cNvPr id="127" name="Google Shape;127;p21"/>
          <p:cNvPicPr preferRelativeResize="0"/>
          <p:nvPr/>
        </p:nvPicPr>
        <p:blipFill>
          <a:blip r:embed="rId5">
            <a:alphaModFix/>
          </a:blip>
          <a:stretch>
            <a:fillRect/>
          </a:stretch>
        </p:blipFill>
        <p:spPr>
          <a:xfrm rot="10800000">
            <a:off x="757037" y="3986687"/>
            <a:ext cx="105088" cy="105088"/>
          </a:xfrm>
          <a:prstGeom prst="rect">
            <a:avLst/>
          </a:prstGeom>
          <a:noFill/>
          <a:ln>
            <a:noFill/>
          </a:ln>
        </p:spPr>
      </p:pic>
      <p:pic>
        <p:nvPicPr>
          <p:cNvPr id="128" name="Google Shape;128;p21"/>
          <p:cNvPicPr preferRelativeResize="0"/>
          <p:nvPr/>
        </p:nvPicPr>
        <p:blipFill>
          <a:blip r:embed="rId6">
            <a:alphaModFix/>
          </a:blip>
          <a:stretch>
            <a:fillRect/>
          </a:stretch>
        </p:blipFill>
        <p:spPr>
          <a:xfrm flipH="1" rot="10800000">
            <a:off x="6111974" y="547251"/>
            <a:ext cx="204025" cy="204025"/>
          </a:xfrm>
          <a:prstGeom prst="rect">
            <a:avLst/>
          </a:prstGeom>
          <a:noFill/>
          <a:ln>
            <a:noFill/>
          </a:ln>
        </p:spPr>
      </p:pic>
      <p:sp>
        <p:nvSpPr>
          <p:cNvPr id="129" name="Google Shape;129;p21"/>
          <p:cNvSpPr txBox="1"/>
          <p:nvPr>
            <p:ph idx="1" type="body"/>
          </p:nvPr>
        </p:nvSpPr>
        <p:spPr>
          <a:xfrm>
            <a:off x="311700" y="1152475"/>
            <a:ext cx="8372700" cy="3416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i="1" lang="en"/>
              <a:t>&gt; A process of inspecting, cleansing, transforming and modeling data with the goal of </a:t>
            </a:r>
            <a:r>
              <a:rPr b="1" i="1" lang="en">
                <a:solidFill>
                  <a:srgbClr val="4B68F1"/>
                </a:solidFill>
              </a:rPr>
              <a:t>discovering</a:t>
            </a:r>
            <a:r>
              <a:rPr i="1" lang="en">
                <a:solidFill>
                  <a:srgbClr val="4B68F1"/>
                </a:solidFill>
              </a:rPr>
              <a:t> </a:t>
            </a:r>
            <a:r>
              <a:rPr b="1" i="1" lang="en">
                <a:solidFill>
                  <a:srgbClr val="4B68F1"/>
                </a:solidFill>
              </a:rPr>
              <a:t>useful information</a:t>
            </a:r>
            <a:r>
              <a:rPr i="1" lang="en"/>
              <a:t>, informing conclusion and supporting decision-making.</a:t>
            </a:r>
            <a:endParaRPr i="1"/>
          </a:p>
          <a:p>
            <a:pPr indent="0" lvl="0" marL="0" rtl="0" algn="r">
              <a:spcBef>
                <a:spcPts val="1600"/>
              </a:spcBef>
              <a:spcAft>
                <a:spcPts val="1600"/>
              </a:spcAft>
              <a:buNone/>
            </a:pPr>
            <a:r>
              <a:rPr lang="en" u="sng">
                <a:solidFill>
                  <a:schemeClr val="hlink"/>
                </a:solidFill>
                <a:hlinkClick r:id="rId7"/>
              </a:rPr>
              <a:t>Definition by Wikipedia</a:t>
            </a:r>
            <a:r>
              <a:rPr lang="en"/>
              <a:t>.</a:t>
            </a:r>
            <a:endParaRPr/>
          </a:p>
        </p:txBody>
      </p:sp>
      <p:sp>
        <p:nvSpPr>
          <p:cNvPr id="130" name="Google Shape;130;p21"/>
          <p:cNvSpPr txBox="1"/>
          <p:nvPr>
            <p:ph type="title"/>
          </p:nvPr>
        </p:nvSpPr>
        <p:spPr>
          <a:xfrm>
            <a:off x="862125" y="1191075"/>
            <a:ext cx="747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64280"/>
                </a:solidFill>
                <a:latin typeface="Raleway ExtraBold"/>
                <a:ea typeface="Raleway ExtraBold"/>
                <a:cs typeface="Raleway ExtraBold"/>
                <a:sym typeface="Raleway ExtraBold"/>
              </a:rPr>
              <a:t>What is Data Analysis</a:t>
            </a:r>
            <a:endParaRPr>
              <a:solidFill>
                <a:srgbClr val="264280"/>
              </a:solidFill>
              <a:latin typeface="Raleway ExtraBold"/>
              <a:ea typeface="Raleway ExtraBold"/>
              <a:cs typeface="Raleway ExtraBold"/>
              <a:sym typeface="Raleway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